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1"/>
  </p:sldMasterIdLst>
  <p:notesMasterIdLst>
    <p:notesMasterId r:id="rId16"/>
  </p:notesMasterIdLst>
  <p:sldIdLst>
    <p:sldId id="256" r:id="rId2"/>
    <p:sldId id="257" r:id="rId3"/>
    <p:sldId id="258" r:id="rId4"/>
    <p:sldId id="259" r:id="rId5"/>
    <p:sldId id="267" r:id="rId6"/>
    <p:sldId id="268" r:id="rId7"/>
    <p:sldId id="269" r:id="rId8"/>
    <p:sldId id="261" r:id="rId9"/>
    <p:sldId id="262" r:id="rId10"/>
    <p:sldId id="263" r:id="rId11"/>
    <p:sldId id="260" r:id="rId12"/>
    <p:sldId id="266" r:id="rId13"/>
    <p:sldId id="264" r:id="rId14"/>
    <p:sldId id="26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EC0AE3-BE3B-4ABC-90A1-571ACAC7FBE8}" v="38" dt="2020-10-27T19:25:52.9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yson Slocum" userId="cd50b507319c38b3" providerId="LiveId" clId="{5FEC0AE3-BE3B-4ABC-90A1-571ACAC7FBE8}"/>
    <pc:docChg chg="custSel mod addSld modSld sldOrd">
      <pc:chgData name="Tyson Slocum" userId="cd50b507319c38b3" providerId="LiveId" clId="{5FEC0AE3-BE3B-4ABC-90A1-571ACAC7FBE8}" dt="2020-10-27T20:09:19.892" v="7175" actId="20577"/>
      <pc:docMkLst>
        <pc:docMk/>
      </pc:docMkLst>
      <pc:sldChg chg="modSp mod">
        <pc:chgData name="Tyson Slocum" userId="cd50b507319c38b3" providerId="LiveId" clId="{5FEC0AE3-BE3B-4ABC-90A1-571ACAC7FBE8}" dt="2020-10-27T19:42:49.225" v="7024" actId="27636"/>
        <pc:sldMkLst>
          <pc:docMk/>
          <pc:sldMk cId="1799280406" sldId="256"/>
        </pc:sldMkLst>
        <pc:spChg chg="mod">
          <ac:chgData name="Tyson Slocum" userId="cd50b507319c38b3" providerId="LiveId" clId="{5FEC0AE3-BE3B-4ABC-90A1-571ACAC7FBE8}" dt="2020-10-27T19:42:49.225" v="7024" actId="27636"/>
          <ac:spMkLst>
            <pc:docMk/>
            <pc:sldMk cId="1799280406" sldId="256"/>
            <ac:spMk id="3" creationId="{117AFDAA-46C6-464F-8774-31D73F6B7618}"/>
          </ac:spMkLst>
        </pc:spChg>
      </pc:sldChg>
      <pc:sldChg chg="modSp mod">
        <pc:chgData name="Tyson Slocum" userId="cd50b507319c38b3" providerId="LiveId" clId="{5FEC0AE3-BE3B-4ABC-90A1-571ACAC7FBE8}" dt="2020-10-25T16:27:28.112" v="1394" actId="14100"/>
        <pc:sldMkLst>
          <pc:docMk/>
          <pc:sldMk cId="2259665497" sldId="257"/>
        </pc:sldMkLst>
        <pc:spChg chg="mod">
          <ac:chgData name="Tyson Slocum" userId="cd50b507319c38b3" providerId="LiveId" clId="{5FEC0AE3-BE3B-4ABC-90A1-571ACAC7FBE8}" dt="2020-10-23T15:48:02.264" v="0" actId="207"/>
          <ac:spMkLst>
            <pc:docMk/>
            <pc:sldMk cId="2259665497" sldId="257"/>
            <ac:spMk id="2" creationId="{0DB01AFD-086F-4FDC-8FE1-DB5EFE39FA36}"/>
          </ac:spMkLst>
        </pc:spChg>
        <pc:picChg chg="mod">
          <ac:chgData name="Tyson Slocum" userId="cd50b507319c38b3" providerId="LiveId" clId="{5FEC0AE3-BE3B-4ABC-90A1-571ACAC7FBE8}" dt="2020-10-25T16:27:28.112" v="1394" actId="14100"/>
          <ac:picMkLst>
            <pc:docMk/>
            <pc:sldMk cId="2259665497" sldId="257"/>
            <ac:picMk id="6" creationId="{92F68B5D-09B7-4CDC-AE9A-EA9B71FB6EEF}"/>
          </ac:picMkLst>
        </pc:picChg>
      </pc:sldChg>
      <pc:sldChg chg="modSp mod">
        <pc:chgData name="Tyson Slocum" userId="cd50b507319c38b3" providerId="LiveId" clId="{5FEC0AE3-BE3B-4ABC-90A1-571ACAC7FBE8}" dt="2020-10-26T00:27:55.789" v="1501" actId="113"/>
        <pc:sldMkLst>
          <pc:docMk/>
          <pc:sldMk cId="3835202948" sldId="258"/>
        </pc:sldMkLst>
        <pc:spChg chg="mod">
          <ac:chgData name="Tyson Slocum" userId="cd50b507319c38b3" providerId="LiveId" clId="{5FEC0AE3-BE3B-4ABC-90A1-571ACAC7FBE8}" dt="2020-10-26T00:27:55.789" v="1501" actId="113"/>
          <ac:spMkLst>
            <pc:docMk/>
            <pc:sldMk cId="3835202948" sldId="258"/>
            <ac:spMk id="3" creationId="{21342C50-27D3-45FC-AEE2-44D464A1CEEC}"/>
          </ac:spMkLst>
        </pc:spChg>
      </pc:sldChg>
      <pc:sldChg chg="addSp modSp mod setBg">
        <pc:chgData name="Tyson Slocum" userId="cd50b507319c38b3" providerId="LiveId" clId="{5FEC0AE3-BE3B-4ABC-90A1-571ACAC7FBE8}" dt="2020-10-26T00:29:04.950" v="1583" actId="115"/>
        <pc:sldMkLst>
          <pc:docMk/>
          <pc:sldMk cId="2006349247" sldId="259"/>
        </pc:sldMkLst>
        <pc:spChg chg="mod">
          <ac:chgData name="Tyson Slocum" userId="cd50b507319c38b3" providerId="LiveId" clId="{5FEC0AE3-BE3B-4ABC-90A1-571ACAC7FBE8}" dt="2020-10-25T16:15:55.442" v="1336" actId="255"/>
          <ac:spMkLst>
            <pc:docMk/>
            <pc:sldMk cId="2006349247" sldId="259"/>
            <ac:spMk id="2" creationId="{C0B710DC-C6D5-4572-A32D-EBD33043C74F}"/>
          </ac:spMkLst>
        </pc:spChg>
        <pc:spChg chg="mod">
          <ac:chgData name="Tyson Slocum" userId="cd50b507319c38b3" providerId="LiveId" clId="{5FEC0AE3-BE3B-4ABC-90A1-571ACAC7FBE8}" dt="2020-10-26T00:29:04.950" v="1583" actId="115"/>
          <ac:spMkLst>
            <pc:docMk/>
            <pc:sldMk cId="2006349247" sldId="259"/>
            <ac:spMk id="3" creationId="{69AD63B7-263D-4C95-ABD2-DEE5A270A153}"/>
          </ac:spMkLst>
        </pc:spChg>
        <pc:spChg chg="mod">
          <ac:chgData name="Tyson Slocum" userId="cd50b507319c38b3" providerId="LiveId" clId="{5FEC0AE3-BE3B-4ABC-90A1-571ACAC7FBE8}" dt="2020-10-23T18:18:44.778" v="1149" actId="26606"/>
          <ac:spMkLst>
            <pc:docMk/>
            <pc:sldMk cId="2006349247" sldId="259"/>
            <ac:spMk id="4" creationId="{4ACBEA1A-4291-4D58-8BDD-BD747ED755C0}"/>
          </ac:spMkLst>
        </pc:spChg>
        <pc:spChg chg="add">
          <ac:chgData name="Tyson Slocum" userId="cd50b507319c38b3" providerId="LiveId" clId="{5FEC0AE3-BE3B-4ABC-90A1-571ACAC7FBE8}" dt="2020-10-23T18:18:44.778" v="1149" actId="26606"/>
          <ac:spMkLst>
            <pc:docMk/>
            <pc:sldMk cId="2006349247" sldId="259"/>
            <ac:spMk id="9" creationId="{76A10F56-4600-4E72-882F-DF9A3D70548A}"/>
          </ac:spMkLst>
        </pc:spChg>
        <pc:spChg chg="add">
          <ac:chgData name="Tyson Slocum" userId="cd50b507319c38b3" providerId="LiveId" clId="{5FEC0AE3-BE3B-4ABC-90A1-571ACAC7FBE8}" dt="2020-10-23T18:18:44.778" v="1149" actId="26606"/>
          <ac:spMkLst>
            <pc:docMk/>
            <pc:sldMk cId="2006349247" sldId="259"/>
            <ac:spMk id="11" creationId="{44E7C649-57E0-4A93-B134-67101C0725AD}"/>
          </ac:spMkLst>
        </pc:spChg>
        <pc:spChg chg="add">
          <ac:chgData name="Tyson Slocum" userId="cd50b507319c38b3" providerId="LiveId" clId="{5FEC0AE3-BE3B-4ABC-90A1-571ACAC7FBE8}" dt="2020-10-23T18:18:44.778" v="1149" actId="26606"/>
          <ac:spMkLst>
            <pc:docMk/>
            <pc:sldMk cId="2006349247" sldId="259"/>
            <ac:spMk id="13" creationId="{AA35AF4F-B82E-435B-8949-29173A0559E8}"/>
          </ac:spMkLst>
        </pc:spChg>
      </pc:sldChg>
      <pc:sldChg chg="addSp delSp modSp new mod setBg">
        <pc:chgData name="Tyson Slocum" userId="cd50b507319c38b3" providerId="LiveId" clId="{5FEC0AE3-BE3B-4ABC-90A1-571ACAC7FBE8}" dt="2020-10-27T18:36:03.616" v="5989" actId="20577"/>
        <pc:sldMkLst>
          <pc:docMk/>
          <pc:sldMk cId="1232384898" sldId="260"/>
        </pc:sldMkLst>
        <pc:spChg chg="mod">
          <ac:chgData name="Tyson Slocum" userId="cd50b507319c38b3" providerId="LiveId" clId="{5FEC0AE3-BE3B-4ABC-90A1-571ACAC7FBE8}" dt="2020-10-27T18:36:03.616" v="5989" actId="20577"/>
          <ac:spMkLst>
            <pc:docMk/>
            <pc:sldMk cId="1232384898" sldId="260"/>
            <ac:spMk id="2" creationId="{9F025537-AD9C-45C1-8F5E-F4AC5642C7E8}"/>
          </ac:spMkLst>
        </pc:spChg>
        <pc:spChg chg="mod">
          <ac:chgData name="Tyson Slocum" userId="cd50b507319c38b3" providerId="LiveId" clId="{5FEC0AE3-BE3B-4ABC-90A1-571ACAC7FBE8}" dt="2020-10-27T17:57:12.179" v="5588" actId="313"/>
          <ac:spMkLst>
            <pc:docMk/>
            <pc:sldMk cId="1232384898" sldId="260"/>
            <ac:spMk id="3" creationId="{1FEB690D-CA29-4A0A-AC9E-089E496AF32A}"/>
          </ac:spMkLst>
        </pc:spChg>
        <pc:spChg chg="mod">
          <ac:chgData name="Tyson Slocum" userId="cd50b507319c38b3" providerId="LiveId" clId="{5FEC0AE3-BE3B-4ABC-90A1-571ACAC7FBE8}" dt="2020-10-26T16:40:32.761" v="3885" actId="26606"/>
          <ac:spMkLst>
            <pc:docMk/>
            <pc:sldMk cId="1232384898" sldId="260"/>
            <ac:spMk id="4" creationId="{838A3394-C9FD-49BD-879F-3C2210C7998B}"/>
          </ac:spMkLst>
        </pc:spChg>
        <pc:spChg chg="add del">
          <ac:chgData name="Tyson Slocum" userId="cd50b507319c38b3" providerId="LiveId" clId="{5FEC0AE3-BE3B-4ABC-90A1-571ACAC7FBE8}" dt="2020-10-26T16:42:25.697" v="3966" actId="26606"/>
          <ac:spMkLst>
            <pc:docMk/>
            <pc:sldMk cId="1232384898" sldId="260"/>
            <ac:spMk id="9" creationId="{76A10F56-4600-4E72-882F-DF9A3D70548A}"/>
          </ac:spMkLst>
        </pc:spChg>
        <pc:spChg chg="add del">
          <ac:chgData name="Tyson Slocum" userId="cd50b507319c38b3" providerId="LiveId" clId="{5FEC0AE3-BE3B-4ABC-90A1-571ACAC7FBE8}" dt="2020-10-26T16:42:25.697" v="3966" actId="26606"/>
          <ac:spMkLst>
            <pc:docMk/>
            <pc:sldMk cId="1232384898" sldId="260"/>
            <ac:spMk id="11" creationId="{44E7C649-57E0-4A93-B134-67101C0725AD}"/>
          </ac:spMkLst>
        </pc:spChg>
        <pc:spChg chg="add del">
          <ac:chgData name="Tyson Slocum" userId="cd50b507319c38b3" providerId="LiveId" clId="{5FEC0AE3-BE3B-4ABC-90A1-571ACAC7FBE8}" dt="2020-10-26T16:42:25.697" v="3966" actId="26606"/>
          <ac:spMkLst>
            <pc:docMk/>
            <pc:sldMk cId="1232384898" sldId="260"/>
            <ac:spMk id="13" creationId="{AA35AF4F-B82E-435B-8949-29173A0559E8}"/>
          </ac:spMkLst>
        </pc:spChg>
        <pc:spChg chg="add">
          <ac:chgData name="Tyson Slocum" userId="cd50b507319c38b3" providerId="LiveId" clId="{5FEC0AE3-BE3B-4ABC-90A1-571ACAC7FBE8}" dt="2020-10-26T16:42:25.697" v="3966" actId="26606"/>
          <ac:spMkLst>
            <pc:docMk/>
            <pc:sldMk cId="1232384898" sldId="260"/>
            <ac:spMk id="18" creationId="{AFAE2A12-140C-4527-B721-72C1DD3FC66D}"/>
          </ac:spMkLst>
        </pc:spChg>
        <pc:spChg chg="add">
          <ac:chgData name="Tyson Slocum" userId="cd50b507319c38b3" providerId="LiveId" clId="{5FEC0AE3-BE3B-4ABC-90A1-571ACAC7FBE8}" dt="2020-10-26T16:42:25.697" v="3966" actId="26606"/>
          <ac:spMkLst>
            <pc:docMk/>
            <pc:sldMk cId="1232384898" sldId="260"/>
            <ac:spMk id="20" creationId="{A5B43FC7-6A19-4DF3-8506-485B555007D9}"/>
          </ac:spMkLst>
        </pc:spChg>
        <pc:spChg chg="add">
          <ac:chgData name="Tyson Slocum" userId="cd50b507319c38b3" providerId="LiveId" clId="{5FEC0AE3-BE3B-4ABC-90A1-571ACAC7FBE8}" dt="2020-10-26T16:42:25.697" v="3966" actId="26606"/>
          <ac:spMkLst>
            <pc:docMk/>
            <pc:sldMk cId="1232384898" sldId="260"/>
            <ac:spMk id="22" creationId="{7E689040-6301-4CD3-A20F-EA809EAD514F}"/>
          </ac:spMkLst>
        </pc:spChg>
      </pc:sldChg>
      <pc:sldChg chg="addSp modSp new mod setBg">
        <pc:chgData name="Tyson Slocum" userId="cd50b507319c38b3" providerId="LiveId" clId="{5FEC0AE3-BE3B-4ABC-90A1-571ACAC7FBE8}" dt="2020-10-27T20:09:19.892" v="7175" actId="20577"/>
        <pc:sldMkLst>
          <pc:docMk/>
          <pc:sldMk cId="3842338974" sldId="261"/>
        </pc:sldMkLst>
        <pc:spChg chg="mod">
          <ac:chgData name="Tyson Slocum" userId="cd50b507319c38b3" providerId="LiveId" clId="{5FEC0AE3-BE3B-4ABC-90A1-571ACAC7FBE8}" dt="2020-10-27T18:35:37.147" v="5975" actId="20577"/>
          <ac:spMkLst>
            <pc:docMk/>
            <pc:sldMk cId="3842338974" sldId="261"/>
            <ac:spMk id="2" creationId="{4D2879A7-CC60-4CE1-A7E1-87D9813B9279}"/>
          </ac:spMkLst>
        </pc:spChg>
        <pc:spChg chg="mod">
          <ac:chgData name="Tyson Slocum" userId="cd50b507319c38b3" providerId="LiveId" clId="{5FEC0AE3-BE3B-4ABC-90A1-571ACAC7FBE8}" dt="2020-10-27T20:09:19.892" v="7175" actId="20577"/>
          <ac:spMkLst>
            <pc:docMk/>
            <pc:sldMk cId="3842338974" sldId="261"/>
            <ac:spMk id="3" creationId="{CFCE7430-47EE-4025-96A4-55B182483BA4}"/>
          </ac:spMkLst>
        </pc:spChg>
        <pc:spChg chg="mod ord">
          <ac:chgData name="Tyson Slocum" userId="cd50b507319c38b3" providerId="LiveId" clId="{5FEC0AE3-BE3B-4ABC-90A1-571ACAC7FBE8}" dt="2020-10-26T01:00:24.421" v="1980" actId="26606"/>
          <ac:spMkLst>
            <pc:docMk/>
            <pc:sldMk cId="3842338974" sldId="261"/>
            <ac:spMk id="4" creationId="{82ED7C28-A048-4716-BDB2-8060DA5DE154}"/>
          </ac:spMkLst>
        </pc:spChg>
        <pc:spChg chg="add">
          <ac:chgData name="Tyson Slocum" userId="cd50b507319c38b3" providerId="LiveId" clId="{5FEC0AE3-BE3B-4ABC-90A1-571ACAC7FBE8}" dt="2020-10-26T01:00:24.421" v="1980" actId="26606"/>
          <ac:spMkLst>
            <pc:docMk/>
            <pc:sldMk cId="3842338974" sldId="261"/>
            <ac:spMk id="10" creationId="{01D3B63D-97A2-43B6-B140-7FADB9C541CE}"/>
          </ac:spMkLst>
        </pc:spChg>
        <pc:spChg chg="add">
          <ac:chgData name="Tyson Slocum" userId="cd50b507319c38b3" providerId="LiveId" clId="{5FEC0AE3-BE3B-4ABC-90A1-571ACAC7FBE8}" dt="2020-10-26T01:00:24.421" v="1980" actId="26606"/>
          <ac:spMkLst>
            <pc:docMk/>
            <pc:sldMk cId="3842338974" sldId="261"/>
            <ac:spMk id="12" creationId="{899AB3E9-A7F5-451B-8FC3-9BBE53056F35}"/>
          </ac:spMkLst>
        </pc:spChg>
        <pc:picChg chg="add mod">
          <ac:chgData name="Tyson Slocum" userId="cd50b507319c38b3" providerId="LiveId" clId="{5FEC0AE3-BE3B-4ABC-90A1-571ACAC7FBE8}" dt="2020-10-27T19:47:21.439" v="7026" actId="14100"/>
          <ac:picMkLst>
            <pc:docMk/>
            <pc:sldMk cId="3842338974" sldId="261"/>
            <ac:picMk id="5" creationId="{827F0FE5-FCAA-4254-8E9E-4957F8A7AE62}"/>
          </ac:picMkLst>
        </pc:picChg>
      </pc:sldChg>
      <pc:sldChg chg="addSp modSp new mod setBg">
        <pc:chgData name="Tyson Slocum" userId="cd50b507319c38b3" providerId="LiveId" clId="{5FEC0AE3-BE3B-4ABC-90A1-571ACAC7FBE8}" dt="2020-10-27T19:47:34.756" v="7029" actId="14100"/>
        <pc:sldMkLst>
          <pc:docMk/>
          <pc:sldMk cId="492378218" sldId="262"/>
        </pc:sldMkLst>
        <pc:spChg chg="mod">
          <ac:chgData name="Tyson Slocum" userId="cd50b507319c38b3" providerId="LiveId" clId="{5FEC0AE3-BE3B-4ABC-90A1-571ACAC7FBE8}" dt="2020-10-26T13:33:17.961" v="2460" actId="122"/>
          <ac:spMkLst>
            <pc:docMk/>
            <pc:sldMk cId="492378218" sldId="262"/>
            <ac:spMk id="2" creationId="{369CCD01-D0F7-4005-B06B-38135AF0342D}"/>
          </ac:spMkLst>
        </pc:spChg>
        <pc:spChg chg="mod">
          <ac:chgData name="Tyson Slocum" userId="cd50b507319c38b3" providerId="LiveId" clId="{5FEC0AE3-BE3B-4ABC-90A1-571ACAC7FBE8}" dt="2020-10-26T13:35:25.746" v="2830" actId="20577"/>
          <ac:spMkLst>
            <pc:docMk/>
            <pc:sldMk cId="492378218" sldId="262"/>
            <ac:spMk id="3" creationId="{61BA0C54-981A-498C-ABF0-99CC605D2F41}"/>
          </ac:spMkLst>
        </pc:spChg>
        <pc:spChg chg="mod ord">
          <ac:chgData name="Tyson Slocum" userId="cd50b507319c38b3" providerId="LiveId" clId="{5FEC0AE3-BE3B-4ABC-90A1-571ACAC7FBE8}" dt="2020-10-26T13:29:53.186" v="2345" actId="26606"/>
          <ac:spMkLst>
            <pc:docMk/>
            <pc:sldMk cId="492378218" sldId="262"/>
            <ac:spMk id="4" creationId="{68BCEEF3-8530-48DA-9FAF-8480FD0ADDDE}"/>
          </ac:spMkLst>
        </pc:spChg>
        <pc:spChg chg="add">
          <ac:chgData name="Tyson Slocum" userId="cd50b507319c38b3" providerId="LiveId" clId="{5FEC0AE3-BE3B-4ABC-90A1-571ACAC7FBE8}" dt="2020-10-26T13:29:53.186" v="2345" actId="26606"/>
          <ac:spMkLst>
            <pc:docMk/>
            <pc:sldMk cId="492378218" sldId="262"/>
            <ac:spMk id="10" creationId="{01D3B63D-97A2-43B6-B140-7FADB9C541CE}"/>
          </ac:spMkLst>
        </pc:spChg>
        <pc:spChg chg="add">
          <ac:chgData name="Tyson Slocum" userId="cd50b507319c38b3" providerId="LiveId" clId="{5FEC0AE3-BE3B-4ABC-90A1-571ACAC7FBE8}" dt="2020-10-26T13:29:53.186" v="2345" actId="26606"/>
          <ac:spMkLst>
            <pc:docMk/>
            <pc:sldMk cId="492378218" sldId="262"/>
            <ac:spMk id="12" creationId="{899AB3E9-A7F5-451B-8FC3-9BBE53056F35}"/>
          </ac:spMkLst>
        </pc:spChg>
        <pc:picChg chg="add mod">
          <ac:chgData name="Tyson Slocum" userId="cd50b507319c38b3" providerId="LiveId" clId="{5FEC0AE3-BE3B-4ABC-90A1-571ACAC7FBE8}" dt="2020-10-27T19:47:34.756" v="7029" actId="14100"/>
          <ac:picMkLst>
            <pc:docMk/>
            <pc:sldMk cId="492378218" sldId="262"/>
            <ac:picMk id="5" creationId="{D1E1AE83-4CBC-497C-B64E-F7008FAC197A}"/>
          </ac:picMkLst>
        </pc:picChg>
      </pc:sldChg>
      <pc:sldChg chg="addSp modSp new mod setBg">
        <pc:chgData name="Tyson Slocum" userId="cd50b507319c38b3" providerId="LiveId" clId="{5FEC0AE3-BE3B-4ABC-90A1-571ACAC7FBE8}" dt="2020-10-27T19:48:36.192" v="7173" actId="20577"/>
        <pc:sldMkLst>
          <pc:docMk/>
          <pc:sldMk cId="799252196" sldId="263"/>
        </pc:sldMkLst>
        <pc:spChg chg="mod">
          <ac:chgData name="Tyson Slocum" userId="cd50b507319c38b3" providerId="LiveId" clId="{5FEC0AE3-BE3B-4ABC-90A1-571ACAC7FBE8}" dt="2020-10-27T18:35:55.591" v="5982" actId="20577"/>
          <ac:spMkLst>
            <pc:docMk/>
            <pc:sldMk cId="799252196" sldId="263"/>
            <ac:spMk id="2" creationId="{724CF95E-2CD8-4B28-9DA9-D9EBD4640389}"/>
          </ac:spMkLst>
        </pc:spChg>
        <pc:spChg chg="mod">
          <ac:chgData name="Tyson Slocum" userId="cd50b507319c38b3" providerId="LiveId" clId="{5FEC0AE3-BE3B-4ABC-90A1-571ACAC7FBE8}" dt="2020-10-27T19:48:36.192" v="7173" actId="20577"/>
          <ac:spMkLst>
            <pc:docMk/>
            <pc:sldMk cId="799252196" sldId="263"/>
            <ac:spMk id="3" creationId="{933649EA-1409-4A56-A69A-7DFF5B0B667A}"/>
          </ac:spMkLst>
        </pc:spChg>
        <pc:spChg chg="mod">
          <ac:chgData name="Tyson Slocum" userId="cd50b507319c38b3" providerId="LiveId" clId="{5FEC0AE3-BE3B-4ABC-90A1-571ACAC7FBE8}" dt="2020-10-26T15:40:24.631" v="3807" actId="26606"/>
          <ac:spMkLst>
            <pc:docMk/>
            <pc:sldMk cId="799252196" sldId="263"/>
            <ac:spMk id="4" creationId="{7959C545-A216-435C-B305-4BC6B883088A}"/>
          </ac:spMkLst>
        </pc:spChg>
        <pc:spChg chg="add">
          <ac:chgData name="Tyson Slocum" userId="cd50b507319c38b3" providerId="LiveId" clId="{5FEC0AE3-BE3B-4ABC-90A1-571ACAC7FBE8}" dt="2020-10-26T15:40:24.631" v="3807" actId="26606"/>
          <ac:spMkLst>
            <pc:docMk/>
            <pc:sldMk cId="799252196" sldId="263"/>
            <ac:spMk id="9" creationId="{5173AA7E-FB13-4C7C-BE86-ECAD9E590461}"/>
          </ac:spMkLst>
        </pc:spChg>
        <pc:spChg chg="add">
          <ac:chgData name="Tyson Slocum" userId="cd50b507319c38b3" providerId="LiveId" clId="{5FEC0AE3-BE3B-4ABC-90A1-571ACAC7FBE8}" dt="2020-10-26T15:40:24.631" v="3807" actId="26606"/>
          <ac:spMkLst>
            <pc:docMk/>
            <pc:sldMk cId="799252196" sldId="263"/>
            <ac:spMk id="11" creationId="{1B6EC153-DED3-475F-9AE0-D69887DFC7D9}"/>
          </ac:spMkLst>
        </pc:spChg>
        <pc:spChg chg="add">
          <ac:chgData name="Tyson Slocum" userId="cd50b507319c38b3" providerId="LiveId" clId="{5FEC0AE3-BE3B-4ABC-90A1-571ACAC7FBE8}" dt="2020-10-26T15:40:24.631" v="3807" actId="26606"/>
          <ac:spMkLst>
            <pc:docMk/>
            <pc:sldMk cId="799252196" sldId="263"/>
            <ac:spMk id="13" creationId="{A8756A1B-6950-48DF-9439-2314515C3766}"/>
          </ac:spMkLst>
        </pc:spChg>
        <pc:spChg chg="add">
          <ac:chgData name="Tyson Slocum" userId="cd50b507319c38b3" providerId="LiveId" clId="{5FEC0AE3-BE3B-4ABC-90A1-571ACAC7FBE8}" dt="2020-10-26T15:40:24.631" v="3807" actId="26606"/>
          <ac:spMkLst>
            <pc:docMk/>
            <pc:sldMk cId="799252196" sldId="263"/>
            <ac:spMk id="15" creationId="{F85A6BBD-7399-450C-8FA5-F8AE24156BE5}"/>
          </ac:spMkLst>
        </pc:spChg>
      </pc:sldChg>
      <pc:sldChg chg="modSp new mod">
        <pc:chgData name="Tyson Slocum" userId="cd50b507319c38b3" providerId="LiveId" clId="{5FEC0AE3-BE3B-4ABC-90A1-571ACAC7FBE8}" dt="2020-10-27T18:36:09.949" v="5996" actId="20577"/>
        <pc:sldMkLst>
          <pc:docMk/>
          <pc:sldMk cId="1847360158" sldId="264"/>
        </pc:sldMkLst>
        <pc:spChg chg="mod">
          <ac:chgData name="Tyson Slocum" userId="cd50b507319c38b3" providerId="LiveId" clId="{5FEC0AE3-BE3B-4ABC-90A1-571ACAC7FBE8}" dt="2020-10-27T18:36:09.949" v="5996" actId="20577"/>
          <ac:spMkLst>
            <pc:docMk/>
            <pc:sldMk cId="1847360158" sldId="264"/>
            <ac:spMk id="2" creationId="{D985F07D-42FE-4404-8874-CD0A6538FC9A}"/>
          </ac:spMkLst>
        </pc:spChg>
        <pc:spChg chg="mod">
          <ac:chgData name="Tyson Slocum" userId="cd50b507319c38b3" providerId="LiveId" clId="{5FEC0AE3-BE3B-4ABC-90A1-571ACAC7FBE8}" dt="2020-10-27T18:15:03.044" v="5968" actId="20577"/>
          <ac:spMkLst>
            <pc:docMk/>
            <pc:sldMk cId="1847360158" sldId="264"/>
            <ac:spMk id="3" creationId="{B5C6C74C-6F20-4308-85DA-F02359C37339}"/>
          </ac:spMkLst>
        </pc:spChg>
      </pc:sldChg>
      <pc:sldChg chg="addSp modSp new mod setBg">
        <pc:chgData name="Tyson Slocum" userId="cd50b507319c38b3" providerId="LiveId" clId="{5FEC0AE3-BE3B-4ABC-90A1-571ACAC7FBE8}" dt="2020-10-27T19:26:28.922" v="7012" actId="2711"/>
        <pc:sldMkLst>
          <pc:docMk/>
          <pc:sldMk cId="3669463190" sldId="265"/>
        </pc:sldMkLst>
        <pc:spChg chg="mod">
          <ac:chgData name="Tyson Slocum" userId="cd50b507319c38b3" providerId="LiveId" clId="{5FEC0AE3-BE3B-4ABC-90A1-571ACAC7FBE8}" dt="2020-10-27T19:25:57.242" v="7010" actId="14100"/>
          <ac:spMkLst>
            <pc:docMk/>
            <pc:sldMk cId="3669463190" sldId="265"/>
            <ac:spMk id="2" creationId="{5741458B-C2DE-4791-9FAB-89390A4D1B1C}"/>
          </ac:spMkLst>
        </pc:spChg>
        <pc:spChg chg="mod">
          <ac:chgData name="Tyson Slocum" userId="cd50b507319c38b3" providerId="LiveId" clId="{5FEC0AE3-BE3B-4ABC-90A1-571ACAC7FBE8}" dt="2020-10-27T19:26:28.922" v="7012" actId="2711"/>
          <ac:spMkLst>
            <pc:docMk/>
            <pc:sldMk cId="3669463190" sldId="265"/>
            <ac:spMk id="3" creationId="{762514F8-EBE9-46DA-A124-DC31EC8E64A3}"/>
          </ac:spMkLst>
        </pc:spChg>
        <pc:spChg chg="mod">
          <ac:chgData name="Tyson Slocum" userId="cd50b507319c38b3" providerId="LiveId" clId="{5FEC0AE3-BE3B-4ABC-90A1-571ACAC7FBE8}" dt="2020-10-27T19:25:33.181" v="7007" actId="26606"/>
          <ac:spMkLst>
            <pc:docMk/>
            <pc:sldMk cId="3669463190" sldId="265"/>
            <ac:spMk id="4" creationId="{937814B1-A4B4-4A94-AB57-F08AE048629D}"/>
          </ac:spMkLst>
        </pc:spChg>
        <pc:spChg chg="add">
          <ac:chgData name="Tyson Slocum" userId="cd50b507319c38b3" providerId="LiveId" clId="{5FEC0AE3-BE3B-4ABC-90A1-571ACAC7FBE8}" dt="2020-10-27T19:25:33.181" v="7007" actId="26606"/>
          <ac:spMkLst>
            <pc:docMk/>
            <pc:sldMk cId="3669463190" sldId="265"/>
            <ac:spMk id="9" creationId="{76A10F56-4600-4E72-882F-DF9A3D70548A}"/>
          </ac:spMkLst>
        </pc:spChg>
        <pc:spChg chg="add">
          <ac:chgData name="Tyson Slocum" userId="cd50b507319c38b3" providerId="LiveId" clId="{5FEC0AE3-BE3B-4ABC-90A1-571ACAC7FBE8}" dt="2020-10-27T19:25:33.181" v="7007" actId="26606"/>
          <ac:spMkLst>
            <pc:docMk/>
            <pc:sldMk cId="3669463190" sldId="265"/>
            <ac:spMk id="11" creationId="{44E7C649-57E0-4A93-B134-67101C0725AD}"/>
          </ac:spMkLst>
        </pc:spChg>
        <pc:spChg chg="add">
          <ac:chgData name="Tyson Slocum" userId="cd50b507319c38b3" providerId="LiveId" clId="{5FEC0AE3-BE3B-4ABC-90A1-571ACAC7FBE8}" dt="2020-10-27T19:25:33.181" v="7007" actId="26606"/>
          <ac:spMkLst>
            <pc:docMk/>
            <pc:sldMk cId="3669463190" sldId="265"/>
            <ac:spMk id="13" creationId="{AA35AF4F-B82E-435B-8949-29173A0559E8}"/>
          </ac:spMkLst>
        </pc:spChg>
      </pc:sldChg>
      <pc:sldChg chg="addSp delSp modSp new mod setBg">
        <pc:chgData name="Tyson Slocum" userId="cd50b507319c38b3" providerId="LiveId" clId="{5FEC0AE3-BE3B-4ABC-90A1-571ACAC7FBE8}" dt="2020-10-27T15:36:21.487" v="4973" actId="20577"/>
        <pc:sldMkLst>
          <pc:docMk/>
          <pc:sldMk cId="2858637511" sldId="266"/>
        </pc:sldMkLst>
        <pc:spChg chg="mod">
          <ac:chgData name="Tyson Slocum" userId="cd50b507319c38b3" providerId="LiveId" clId="{5FEC0AE3-BE3B-4ABC-90A1-571ACAC7FBE8}" dt="2020-10-27T15:36:21.487" v="4973" actId="20577"/>
          <ac:spMkLst>
            <pc:docMk/>
            <pc:sldMk cId="2858637511" sldId="266"/>
            <ac:spMk id="2" creationId="{569F0DF8-6748-4950-96E0-B9F62CE637B5}"/>
          </ac:spMkLst>
        </pc:spChg>
        <pc:spChg chg="del">
          <ac:chgData name="Tyson Slocum" userId="cd50b507319c38b3" providerId="LiveId" clId="{5FEC0AE3-BE3B-4ABC-90A1-571ACAC7FBE8}" dt="2020-10-26T16:57:47.250" v="4173"/>
          <ac:spMkLst>
            <pc:docMk/>
            <pc:sldMk cId="2858637511" sldId="266"/>
            <ac:spMk id="3" creationId="{751C12C7-1685-46F2-AB75-AD5749CDD322}"/>
          </ac:spMkLst>
        </pc:spChg>
        <pc:spChg chg="mod">
          <ac:chgData name="Tyson Slocum" userId="cd50b507319c38b3" providerId="LiveId" clId="{5FEC0AE3-BE3B-4ABC-90A1-571ACAC7FBE8}" dt="2020-10-26T16:57:54.131" v="4174" actId="26606"/>
          <ac:spMkLst>
            <pc:docMk/>
            <pc:sldMk cId="2858637511" sldId="266"/>
            <ac:spMk id="4" creationId="{2CE428D7-8277-4B9F-BB86-E0153321DBE5}"/>
          </ac:spMkLst>
        </pc:spChg>
        <pc:spChg chg="add">
          <ac:chgData name="Tyson Slocum" userId="cd50b507319c38b3" providerId="LiveId" clId="{5FEC0AE3-BE3B-4ABC-90A1-571ACAC7FBE8}" dt="2020-10-26T16:57:54.131" v="4174" actId="26606"/>
          <ac:spMkLst>
            <pc:docMk/>
            <pc:sldMk cId="2858637511" sldId="266"/>
            <ac:spMk id="9" creationId="{09646535-AEF6-4883-A4F9-EEC1F8B4319E}"/>
          </ac:spMkLst>
        </pc:spChg>
        <pc:spChg chg="add">
          <ac:chgData name="Tyson Slocum" userId="cd50b507319c38b3" providerId="LiveId" clId="{5FEC0AE3-BE3B-4ABC-90A1-571ACAC7FBE8}" dt="2020-10-26T16:57:54.131" v="4174" actId="26606"/>
          <ac:spMkLst>
            <pc:docMk/>
            <pc:sldMk cId="2858637511" sldId="266"/>
            <ac:spMk id="11" creationId="{DB7EFF05-A8DA-4B3E-9C21-7A04283D4852}"/>
          </ac:spMkLst>
        </pc:spChg>
        <pc:spChg chg="add">
          <ac:chgData name="Tyson Slocum" userId="cd50b507319c38b3" providerId="LiveId" clId="{5FEC0AE3-BE3B-4ABC-90A1-571ACAC7FBE8}" dt="2020-10-26T16:57:54.131" v="4174" actId="26606"/>
          <ac:spMkLst>
            <pc:docMk/>
            <pc:sldMk cId="2858637511" sldId="266"/>
            <ac:spMk id="13" creationId="{44CA1620-2C02-4B4E-97C8-06FCE85EEB0E}"/>
          </ac:spMkLst>
        </pc:spChg>
        <pc:spChg chg="add">
          <ac:chgData name="Tyson Slocum" userId="cd50b507319c38b3" providerId="LiveId" clId="{5FEC0AE3-BE3B-4ABC-90A1-571ACAC7FBE8}" dt="2020-10-26T16:57:54.131" v="4174" actId="26606"/>
          <ac:spMkLst>
            <pc:docMk/>
            <pc:sldMk cId="2858637511" sldId="266"/>
            <ac:spMk id="15" creationId="{3657DE79-27F8-4881-BE3B-5321D1801425}"/>
          </ac:spMkLst>
        </pc:spChg>
        <pc:spChg chg="add">
          <ac:chgData name="Tyson Slocum" userId="cd50b507319c38b3" providerId="LiveId" clId="{5FEC0AE3-BE3B-4ABC-90A1-571ACAC7FBE8}" dt="2020-10-26T16:57:54.131" v="4174" actId="26606"/>
          <ac:spMkLst>
            <pc:docMk/>
            <pc:sldMk cId="2858637511" sldId="266"/>
            <ac:spMk id="25" creationId="{085AB271-571D-4C19-9FCC-C760834A8937}"/>
          </ac:spMkLst>
        </pc:spChg>
        <pc:grpChg chg="add">
          <ac:chgData name="Tyson Slocum" userId="cd50b507319c38b3" providerId="LiveId" clId="{5FEC0AE3-BE3B-4ABC-90A1-571ACAC7FBE8}" dt="2020-10-26T16:57:54.131" v="4174" actId="26606"/>
          <ac:grpSpMkLst>
            <pc:docMk/>
            <pc:sldMk cId="2858637511" sldId="266"/>
            <ac:grpSpMk id="17" creationId="{DB733608-1322-485D-B942-B827E6997F08}"/>
          </ac:grpSpMkLst>
        </pc:grpChg>
      </pc:sldChg>
      <pc:sldChg chg="addSp modSp new mod ord setBg">
        <pc:chgData name="Tyson Slocum" userId="cd50b507319c38b3" providerId="LiveId" clId="{5FEC0AE3-BE3B-4ABC-90A1-571ACAC7FBE8}" dt="2020-10-27T15:29:19.710" v="4918" actId="14100"/>
        <pc:sldMkLst>
          <pc:docMk/>
          <pc:sldMk cId="3341567632" sldId="267"/>
        </pc:sldMkLst>
        <pc:spChg chg="mod">
          <ac:chgData name="Tyson Slocum" userId="cd50b507319c38b3" providerId="LiveId" clId="{5FEC0AE3-BE3B-4ABC-90A1-571ACAC7FBE8}" dt="2020-10-27T15:29:15.447" v="4917" actId="14100"/>
          <ac:spMkLst>
            <pc:docMk/>
            <pc:sldMk cId="3341567632" sldId="267"/>
            <ac:spMk id="2" creationId="{A1DECD4A-7AE9-4359-BF58-7F3E36396CC7}"/>
          </ac:spMkLst>
        </pc:spChg>
        <pc:spChg chg="mod">
          <ac:chgData name="Tyson Slocum" userId="cd50b507319c38b3" providerId="LiveId" clId="{5FEC0AE3-BE3B-4ABC-90A1-571ACAC7FBE8}" dt="2020-10-27T15:29:19.710" v="4918" actId="14100"/>
          <ac:spMkLst>
            <pc:docMk/>
            <pc:sldMk cId="3341567632" sldId="267"/>
            <ac:spMk id="3" creationId="{8E52B8C7-21B1-416D-B922-ED94F162F3FB}"/>
          </ac:spMkLst>
        </pc:spChg>
        <pc:spChg chg="mod">
          <ac:chgData name="Tyson Slocum" userId="cd50b507319c38b3" providerId="LiveId" clId="{5FEC0AE3-BE3B-4ABC-90A1-571ACAC7FBE8}" dt="2020-10-27T13:37:52.801" v="4623" actId="26606"/>
          <ac:spMkLst>
            <pc:docMk/>
            <pc:sldMk cId="3341567632" sldId="267"/>
            <ac:spMk id="4" creationId="{3DC0BA2E-1A52-4078-B1A5-BC27A44331AC}"/>
          </ac:spMkLst>
        </pc:spChg>
        <pc:spChg chg="add">
          <ac:chgData name="Tyson Slocum" userId="cd50b507319c38b3" providerId="LiveId" clId="{5FEC0AE3-BE3B-4ABC-90A1-571ACAC7FBE8}" dt="2020-10-27T13:37:52.801" v="4623" actId="26606"/>
          <ac:spMkLst>
            <pc:docMk/>
            <pc:sldMk cId="3341567632" sldId="267"/>
            <ac:spMk id="9" creationId="{AFAE2A12-140C-4527-B721-72C1DD3FC66D}"/>
          </ac:spMkLst>
        </pc:spChg>
        <pc:spChg chg="add">
          <ac:chgData name="Tyson Slocum" userId="cd50b507319c38b3" providerId="LiveId" clId="{5FEC0AE3-BE3B-4ABC-90A1-571ACAC7FBE8}" dt="2020-10-27T13:37:52.801" v="4623" actId="26606"/>
          <ac:spMkLst>
            <pc:docMk/>
            <pc:sldMk cId="3341567632" sldId="267"/>
            <ac:spMk id="11" creationId="{A5B43FC7-6A19-4DF3-8506-485B555007D9}"/>
          </ac:spMkLst>
        </pc:spChg>
        <pc:spChg chg="add">
          <ac:chgData name="Tyson Slocum" userId="cd50b507319c38b3" providerId="LiveId" clId="{5FEC0AE3-BE3B-4ABC-90A1-571ACAC7FBE8}" dt="2020-10-27T13:37:52.801" v="4623" actId="26606"/>
          <ac:spMkLst>
            <pc:docMk/>
            <pc:sldMk cId="3341567632" sldId="267"/>
            <ac:spMk id="13" creationId="{7E689040-6301-4CD3-A20F-EA809EAD514F}"/>
          </ac:spMkLst>
        </pc:spChg>
      </pc:sldChg>
      <pc:sldChg chg="addSp delSp modSp new mod">
        <pc:chgData name="Tyson Slocum" userId="cd50b507319c38b3" providerId="LiveId" clId="{5FEC0AE3-BE3B-4ABC-90A1-571ACAC7FBE8}" dt="2020-10-27T15:48:59.474" v="4991" actId="313"/>
        <pc:sldMkLst>
          <pc:docMk/>
          <pc:sldMk cId="174181477" sldId="268"/>
        </pc:sldMkLst>
        <pc:spChg chg="del">
          <ac:chgData name="Tyson Slocum" userId="cd50b507319c38b3" providerId="LiveId" clId="{5FEC0AE3-BE3B-4ABC-90A1-571ACAC7FBE8}" dt="2020-10-27T15:47:49.425" v="4975"/>
          <ac:spMkLst>
            <pc:docMk/>
            <pc:sldMk cId="174181477" sldId="268"/>
            <ac:spMk id="2" creationId="{5BED0A8F-25D3-41AD-9F4D-811FDCD02AA9}"/>
          </ac:spMkLst>
        </pc:spChg>
        <pc:spChg chg="del">
          <ac:chgData name="Tyson Slocum" userId="cd50b507319c38b3" providerId="LiveId" clId="{5FEC0AE3-BE3B-4ABC-90A1-571ACAC7FBE8}" dt="2020-10-27T15:47:49.425" v="4975"/>
          <ac:spMkLst>
            <pc:docMk/>
            <pc:sldMk cId="174181477" sldId="268"/>
            <ac:spMk id="3" creationId="{EE508327-25B0-4401-BA47-B6C38EA7921B}"/>
          </ac:spMkLst>
        </pc:spChg>
        <pc:spChg chg="mod">
          <ac:chgData name="Tyson Slocum" userId="cd50b507319c38b3" providerId="LiveId" clId="{5FEC0AE3-BE3B-4ABC-90A1-571ACAC7FBE8}" dt="2020-10-27T15:47:49.425" v="4975"/>
          <ac:spMkLst>
            <pc:docMk/>
            <pc:sldMk cId="174181477" sldId="268"/>
            <ac:spMk id="4" creationId="{A26FFE5B-427E-4E51-A006-0B290F5995AC}"/>
          </ac:spMkLst>
        </pc:spChg>
        <pc:spChg chg="add mod">
          <ac:chgData name="Tyson Slocum" userId="cd50b507319c38b3" providerId="LiveId" clId="{5FEC0AE3-BE3B-4ABC-90A1-571ACAC7FBE8}" dt="2020-10-27T15:48:59.474" v="4991" actId="313"/>
          <ac:spMkLst>
            <pc:docMk/>
            <pc:sldMk cId="174181477" sldId="268"/>
            <ac:spMk id="5" creationId="{656405E8-4477-4171-9EA9-40A4A2033784}"/>
          </ac:spMkLst>
        </pc:spChg>
      </pc:sldChg>
      <pc:sldChg chg="addSp modSp new mod">
        <pc:chgData name="Tyson Slocum" userId="cd50b507319c38b3" providerId="LiveId" clId="{5FEC0AE3-BE3B-4ABC-90A1-571ACAC7FBE8}" dt="2020-10-27T17:56:10.332" v="5473" actId="20577"/>
        <pc:sldMkLst>
          <pc:docMk/>
          <pc:sldMk cId="2948142989" sldId="269"/>
        </pc:sldMkLst>
        <pc:spChg chg="mod">
          <ac:chgData name="Tyson Slocum" userId="cd50b507319c38b3" providerId="LiveId" clId="{5FEC0AE3-BE3B-4ABC-90A1-571ACAC7FBE8}" dt="2020-10-27T16:14:44.247" v="4993"/>
          <ac:spMkLst>
            <pc:docMk/>
            <pc:sldMk cId="2948142989" sldId="269"/>
            <ac:spMk id="2" creationId="{A16D6B1C-03D6-4BB2-87F4-EEA251F7D901}"/>
          </ac:spMkLst>
        </pc:spChg>
        <pc:spChg chg="add mod">
          <ac:chgData name="Tyson Slocum" userId="cd50b507319c38b3" providerId="LiveId" clId="{5FEC0AE3-BE3B-4ABC-90A1-571ACAC7FBE8}" dt="2020-10-27T17:55:59.044" v="5471" actId="14100"/>
          <ac:spMkLst>
            <pc:docMk/>
            <pc:sldMk cId="2948142989" sldId="269"/>
            <ac:spMk id="3" creationId="{94357867-CFED-4488-87CC-EF5F0AD6B62D}"/>
          </ac:spMkLst>
        </pc:spChg>
        <pc:spChg chg="add mod">
          <ac:chgData name="Tyson Slocum" userId="cd50b507319c38b3" providerId="LiveId" clId="{5FEC0AE3-BE3B-4ABC-90A1-571ACAC7FBE8}" dt="2020-10-27T17:56:10.332" v="5473" actId="20577"/>
          <ac:spMkLst>
            <pc:docMk/>
            <pc:sldMk cId="2948142989" sldId="269"/>
            <ac:spMk id="4" creationId="{667DA7ED-97E0-4C0B-8972-60B74D53FD9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4070D4-605C-45B1-976D-8129CB6840E4}" type="datetimeFigureOut">
              <a:rPr lang="en-US" smtClean="0"/>
              <a:t>10/27/2020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1929F-6D19-4712-A101-13C476CB94AE}" type="slidenum">
              <a:rPr lang="en-US" smtClean="0"/>
              <a:t>‹#›</a:t>
            </a:fld>
            <a:endParaRPr lang="en-US"/>
          </a:p>
        </p:txBody>
      </p:sp>
    </p:spTree>
    <p:extLst>
      <p:ext uri="{BB962C8B-B14F-4D97-AF65-F5344CB8AC3E}">
        <p14:creationId xmlns:p14="http://schemas.microsoft.com/office/powerpoint/2010/main" val="663040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cap="all"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E543FB8D-BA4F-42AC-A4F1-0D339F18414D}" type="datetime2">
              <a:rPr lang="en-US" smtClean="0"/>
              <a:t>Tuesday, October 27, 2020</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a:t>Tyson Slocum, Energy Program Director • Public Citizen • www.citizen.org • Twitter @TysonSlocum • October 29, 2020</a:t>
            </a:r>
            <a:endParaRPr lang="en-US" dirty="0"/>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513831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B998A4DF-0D64-4ED2-B790-8FD74B18A4A0}" type="datetime2">
              <a:rPr lang="en-US" smtClean="0"/>
              <a:t>Tuesday, October 27, 2020</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Tyson Slocum, Energy Program Director • Public Citizen • www.citizen.org • Twitter @TysonSlocum • October 29, 2020</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590674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88A049D-7AC9-45D2-A22B-8CE848366249}" type="datetime2">
              <a:rPr lang="en-US" smtClean="0"/>
              <a:t>Tuesday, October 27, 2020</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Tyson Slocum, Energy Program Director • Public Citizen • www.citizen.org • Twitter @TysonSlocum • October 29, 2020</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70541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1FC87BF5-4FFF-47AD-9C59-26632B383855}" type="datetime2">
              <a:rPr lang="en-US" smtClean="0"/>
              <a:t>Tuesday, October 27, 2020</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a:t>Tyson Slocum, Energy Program Director • Public Citizen • www.citizen.org • Twitter @TysonSlocum • October 29, 2020</a:t>
            </a:r>
            <a:endParaRPr lang="en-US" dirty="0"/>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356952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cap="all"/>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83DFEF15-7A5F-4B71-BC04-C067AD548BD2}" type="datetime2">
              <a:rPr lang="en-US" smtClean="0"/>
              <a:t>Tuesday, October 27, 2020</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a:t>Tyson Slocum, Energy Program Director • Public Citizen • www.citizen.org • Twitter @TysonSlocum • October 29, 2020</a:t>
            </a:r>
            <a:endParaRPr lang="en-US" dirty="0"/>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162349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C59021EF-63BA-4E8D-98E0-7D673E7C33BA}" type="datetime2">
              <a:rPr lang="en-US" smtClean="0"/>
              <a:t>Tuesday, October 27, 2020</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Tyson Slocum, Energy Program Director • Public Citizen • www.citizen.org • Twitter @TysonSlocum • October 29, 2020</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701959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A2CADFDF-EB52-4929-9C0B-34589F08986C}" type="datetime2">
              <a:rPr lang="en-US" smtClean="0"/>
              <a:t>Tuesday, October 27, 2020</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Tyson Slocum, Energy Program Director • Public Citizen • www.citizen.org • Twitter @TysonSlocum • October 29, 2020</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25677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A3CA8D5F-130B-4D1C-AE33-92378ABBEEA5}" type="datetime2">
              <a:rPr lang="en-US" smtClean="0"/>
              <a:t>Tuesday, October 27, 2020</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Tyson Slocum, Energy Program Director • Public Citizen • www.citizen.org • Twitter @TysonSlocum • October 29, 2020</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69713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33EFE784-E6BF-4CE2-916B-02354E70E7D2}" type="datetime2">
              <a:rPr lang="en-US" smtClean="0"/>
              <a:t>Tuesday, October 27, 2020</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Tyson Slocum, Energy Program Director • Public Citizen • www.citizen.org • Twitter @TysonSlocum • October 29, 2020</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339463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71DE0D40-5F46-4273-8B0C-F45F776D22DB}" type="datetime2">
              <a:rPr lang="en-US" smtClean="0"/>
              <a:t>Tuesday, October 27, 2020</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Tyson Slocum, Energy Program Director • Public Citizen • www.citizen.org • Twitter @TysonSlocum • October 29, 2020</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421190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EC5D51FF-7329-4A81-81DE-E6E6FF991ACE}" type="datetime2">
              <a:rPr lang="en-US" smtClean="0"/>
              <a:t>Tuesday, October 27, 2020</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Tyson Slocum, Energy Program Director • Public Citizen • www.citizen.org • Twitter @TysonSlocum • October 29, 2020</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074629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45038EE7-B339-4239-A340-731E92CEE630}" type="datetime2">
              <a:rPr lang="en-US" smtClean="0"/>
              <a:t>Tuesday, October 27, 2020</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Tyson Slocum, Energy Program Director • Public Citizen • www.citizen.org • Twitter @TysonSlocum • October 29, 2020</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246343156"/>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dt="0"/>
  <p:txStyles>
    <p:titleStyle>
      <a:lvl1pPr algn="l" defTabSz="914400" rtl="0" eaLnBrk="1" latinLnBrk="0" hangingPunct="1">
        <a:lnSpc>
          <a:spcPct val="88000"/>
        </a:lnSpc>
        <a:spcBef>
          <a:spcPct val="0"/>
        </a:spcBef>
        <a:buNone/>
        <a:defRPr sz="4400" kern="1200" cap="none" spc="4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citizen.org/wp-content/uploads/public-citizen-ferc-public-participation-petition.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5243F2-87BD-4C47-8358-ACFE608D3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B33439-EC96-4835-9DF2-CFA3336E0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EBEF3B-0539-4A04-9204-04730547FBE7}"/>
              </a:ext>
            </a:extLst>
          </p:cNvPr>
          <p:cNvSpPr>
            <a:spLocks noGrp="1"/>
          </p:cNvSpPr>
          <p:nvPr>
            <p:ph type="ctrTitle"/>
          </p:nvPr>
        </p:nvSpPr>
        <p:spPr>
          <a:xfrm>
            <a:off x="720000" y="1554630"/>
            <a:ext cx="5015638" cy="1969770"/>
          </a:xfrm>
        </p:spPr>
        <p:txBody>
          <a:bodyPr>
            <a:normAutofit/>
          </a:bodyPr>
          <a:lstStyle/>
          <a:p>
            <a:r>
              <a:rPr lang="en-US" dirty="0"/>
              <a:t>FERC’s RTO Frankenstein is more trick than treat </a:t>
            </a:r>
          </a:p>
        </p:txBody>
      </p:sp>
      <p:sp>
        <p:nvSpPr>
          <p:cNvPr id="3" name="Subtitle 2">
            <a:extLst>
              <a:ext uri="{FF2B5EF4-FFF2-40B4-BE49-F238E27FC236}">
                <a16:creationId xmlns:a16="http://schemas.microsoft.com/office/drawing/2014/main" id="{117AFDAA-46C6-464F-8774-31D73F6B7618}"/>
              </a:ext>
            </a:extLst>
          </p:cNvPr>
          <p:cNvSpPr>
            <a:spLocks noGrp="1"/>
          </p:cNvSpPr>
          <p:nvPr>
            <p:ph type="subTitle" idx="1"/>
          </p:nvPr>
        </p:nvSpPr>
        <p:spPr>
          <a:xfrm>
            <a:off x="720000" y="3830399"/>
            <a:ext cx="5015638" cy="993670"/>
          </a:xfrm>
        </p:spPr>
        <p:txBody>
          <a:bodyPr>
            <a:normAutofit fontScale="77500" lnSpcReduction="20000"/>
          </a:bodyPr>
          <a:lstStyle/>
          <a:p>
            <a:pPr>
              <a:lnSpc>
                <a:spcPct val="110000"/>
              </a:lnSpc>
            </a:pPr>
            <a:r>
              <a:rPr lang="en-US" sz="2200" dirty="0">
                <a:solidFill>
                  <a:schemeClr val="tx2">
                    <a:lumMod val="90000"/>
                  </a:schemeClr>
                </a:solidFill>
              </a:rPr>
              <a:t>It’s Time For FERC To Put On a Top Hat, Sing </a:t>
            </a:r>
            <a:r>
              <a:rPr lang="en-US" sz="2200" i="1" dirty="0">
                <a:solidFill>
                  <a:schemeClr val="tx2">
                    <a:lumMod val="90000"/>
                  </a:schemeClr>
                </a:solidFill>
              </a:rPr>
              <a:t>Putting On the Ritz</a:t>
            </a:r>
            <a:r>
              <a:rPr lang="en-US" sz="2200" dirty="0">
                <a:solidFill>
                  <a:schemeClr val="tx2">
                    <a:lumMod val="90000"/>
                  </a:schemeClr>
                </a:solidFill>
              </a:rPr>
              <a:t>, And Actually Allow The Public Interest A Seat At The Table</a:t>
            </a:r>
            <a:endParaRPr lang="en-US" sz="2200" i="1" dirty="0">
              <a:solidFill>
                <a:schemeClr val="tx2">
                  <a:lumMod val="90000"/>
                </a:schemeClr>
              </a:solidFill>
            </a:endParaRPr>
          </a:p>
        </p:txBody>
      </p:sp>
      <p:grpSp>
        <p:nvGrpSpPr>
          <p:cNvPr id="14" name="Group 13">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65602" y="317452"/>
            <a:ext cx="2088038" cy="719230"/>
            <a:chOff x="4532666" y="505937"/>
            <a:chExt cx="2981730" cy="1027064"/>
          </a:xfrm>
        </p:grpSpPr>
        <p:sp>
          <p:nvSpPr>
            <p:cNvPr id="15"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6"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7"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19" name="Group 18">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17356" y="5503147"/>
            <a:ext cx="2117174" cy="588806"/>
            <a:chOff x="4549904" y="5078157"/>
            <a:chExt cx="3023338" cy="840818"/>
          </a:xfrm>
        </p:grpSpPr>
        <p:sp>
          <p:nvSpPr>
            <p:cNvPr id="20"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1"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2"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pic>
        <p:nvPicPr>
          <p:cNvPr id="5" name="Picture 4" descr="A person standing in front of a fence&#10;&#10;Description automatically generated">
            <a:extLst>
              <a:ext uri="{FF2B5EF4-FFF2-40B4-BE49-F238E27FC236}">
                <a16:creationId xmlns:a16="http://schemas.microsoft.com/office/drawing/2014/main" id="{EEE940A4-CCDC-4B86-88B6-BF7E2F3EDA70}"/>
              </a:ext>
            </a:extLst>
          </p:cNvPr>
          <p:cNvPicPr>
            <a:picLocks noChangeAspect="1"/>
          </p:cNvPicPr>
          <p:nvPr/>
        </p:nvPicPr>
        <p:blipFill>
          <a:blip r:embed="rId2"/>
          <a:stretch>
            <a:fillRect/>
          </a:stretch>
        </p:blipFill>
        <p:spPr>
          <a:xfrm>
            <a:off x="6444525" y="2014256"/>
            <a:ext cx="5014800" cy="2820825"/>
          </a:xfrm>
          <a:custGeom>
            <a:avLst/>
            <a:gdLst/>
            <a:ahLst/>
            <a:cxnLst/>
            <a:rect l="l" t="t" r="r" b="b"/>
            <a:pathLst>
              <a:path w="5014800" h="5409338">
                <a:moveTo>
                  <a:pt x="0" y="0"/>
                </a:moveTo>
                <a:lnTo>
                  <a:pt x="5014800" y="0"/>
                </a:lnTo>
                <a:lnTo>
                  <a:pt x="5014800" y="5409338"/>
                </a:lnTo>
                <a:lnTo>
                  <a:pt x="0" y="5409338"/>
                </a:lnTo>
                <a:close/>
              </a:path>
            </a:pathLst>
          </a:custGeom>
        </p:spPr>
      </p:pic>
      <p:sp>
        <p:nvSpPr>
          <p:cNvPr id="6" name="Footer Placeholder 5">
            <a:extLst>
              <a:ext uri="{FF2B5EF4-FFF2-40B4-BE49-F238E27FC236}">
                <a16:creationId xmlns:a16="http://schemas.microsoft.com/office/drawing/2014/main" id="{C4393F3F-C0D0-465A-8F02-E9BCBE177C6A}"/>
              </a:ext>
            </a:extLst>
          </p:cNvPr>
          <p:cNvSpPr>
            <a:spLocks noGrp="1"/>
          </p:cNvSpPr>
          <p:nvPr>
            <p:ph type="ftr" sz="quarter" idx="11"/>
          </p:nvPr>
        </p:nvSpPr>
        <p:spPr/>
        <p:txBody>
          <a:bodyPr/>
          <a:lstStyle/>
          <a:p>
            <a:pPr algn="l"/>
            <a:r>
              <a:rPr lang="en-US"/>
              <a:t>Tyson Slocum, Energy Program Director • Public Citizen • www.citizen.org • Twitter @TysonSlocum • October 29, 2020</a:t>
            </a:r>
            <a:endParaRPr lang="en-US" dirty="0"/>
          </a:p>
        </p:txBody>
      </p:sp>
    </p:spTree>
    <p:extLst>
      <p:ext uri="{BB962C8B-B14F-4D97-AF65-F5344CB8AC3E}">
        <p14:creationId xmlns:p14="http://schemas.microsoft.com/office/powerpoint/2010/main" val="179928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173AA7E-FB13-4C7C-BE86-ECAD9E590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6EC153-DED3-475F-9AE0-D69887DFC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8756A1B-6950-48DF-9439-2314515C37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4789061" cy="6858000"/>
          </a:xfrm>
          <a:custGeom>
            <a:avLst/>
            <a:gdLst>
              <a:gd name="connsiteX0" fmla="*/ 0 w 4789061"/>
              <a:gd name="connsiteY0" fmla="*/ 0 h 6858000"/>
              <a:gd name="connsiteX1" fmla="*/ 4248416 w 4789061"/>
              <a:gd name="connsiteY1" fmla="*/ 0 h 6858000"/>
              <a:gd name="connsiteX2" fmla="*/ 4442571 w 4789061"/>
              <a:gd name="connsiteY2" fmla="*/ 413260 h 6858000"/>
              <a:gd name="connsiteX3" fmla="*/ 4652176 w 4789061"/>
              <a:gd name="connsiteY3" fmla="*/ 4153439 h 6858000"/>
              <a:gd name="connsiteX4" fmla="*/ 3478386 w 4789061"/>
              <a:gd name="connsiteY4" fmla="*/ 6758958 h 6858000"/>
              <a:gd name="connsiteX5" fmla="*/ 3423920 w 4789061"/>
              <a:gd name="connsiteY5" fmla="*/ 6858000 h 6858000"/>
              <a:gd name="connsiteX6" fmla="*/ 0 w 478906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9061" h="6858000">
                <a:moveTo>
                  <a:pt x="0" y="0"/>
                </a:moveTo>
                <a:lnTo>
                  <a:pt x="4248416" y="0"/>
                </a:lnTo>
                <a:lnTo>
                  <a:pt x="4442571" y="413260"/>
                </a:lnTo>
                <a:cubicBezTo>
                  <a:pt x="5071387" y="1505896"/>
                  <a:pt x="4652176" y="3775219"/>
                  <a:pt x="4652176" y="4153439"/>
                </a:cubicBezTo>
                <a:cubicBezTo>
                  <a:pt x="4652176" y="5624297"/>
                  <a:pt x="3855675" y="6170615"/>
                  <a:pt x="3478386" y="6758958"/>
                </a:cubicBezTo>
                <a:lnTo>
                  <a:pt x="3423920" y="6858000"/>
                </a:lnTo>
                <a:lnTo>
                  <a:pt x="0" y="6858000"/>
                </a:ln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724CF95E-2CD8-4B28-9DA9-D9EBD4640389}"/>
              </a:ext>
            </a:extLst>
          </p:cNvPr>
          <p:cNvSpPr>
            <a:spLocks noGrp="1"/>
          </p:cNvSpPr>
          <p:nvPr>
            <p:ph type="title"/>
          </p:nvPr>
        </p:nvSpPr>
        <p:spPr>
          <a:xfrm>
            <a:off x="720000" y="619200"/>
            <a:ext cx="3095626" cy="3241599"/>
          </a:xfrm>
        </p:spPr>
        <p:txBody>
          <a:bodyPr>
            <a:normAutofit/>
          </a:bodyPr>
          <a:lstStyle/>
          <a:p>
            <a:pPr algn="ctr"/>
            <a:r>
              <a:rPr lang="en-US" sz="3200" b="1" dirty="0">
                <a:solidFill>
                  <a:srgbClr val="FF0000"/>
                </a:solidFill>
              </a:rPr>
              <a:t>Reform Option #2</a:t>
            </a:r>
            <a:r>
              <a:rPr lang="en-US" sz="3200" b="1" dirty="0"/>
              <a:t>: Replace Some RTO Stakeholder Functions With FERC Advisory Committees</a:t>
            </a:r>
          </a:p>
        </p:txBody>
      </p:sp>
      <p:sp>
        <p:nvSpPr>
          <p:cNvPr id="15" name="Freeform 10">
            <a:extLst>
              <a:ext uri="{FF2B5EF4-FFF2-40B4-BE49-F238E27FC236}">
                <a16:creationId xmlns:a16="http://schemas.microsoft.com/office/drawing/2014/main" id="{F85A6BBD-7399-450C-8FA5-F8AE24156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4394617">
            <a:off x="2970833" y="4308884"/>
            <a:ext cx="2069886" cy="1937439"/>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933649EA-1409-4A56-A69A-7DFF5B0B667A}"/>
              </a:ext>
            </a:extLst>
          </p:cNvPr>
          <p:cNvSpPr>
            <a:spLocks noGrp="1"/>
          </p:cNvSpPr>
          <p:nvPr>
            <p:ph idx="1"/>
          </p:nvPr>
        </p:nvSpPr>
        <p:spPr>
          <a:xfrm>
            <a:off x="6444000" y="633600"/>
            <a:ext cx="4991962" cy="5135374"/>
          </a:xfrm>
        </p:spPr>
        <p:txBody>
          <a:bodyPr>
            <a:normAutofit lnSpcReduction="10000"/>
          </a:bodyPr>
          <a:lstStyle/>
          <a:p>
            <a:pPr>
              <a:lnSpc>
                <a:spcPct val="110000"/>
              </a:lnSpc>
            </a:pPr>
            <a:r>
              <a:rPr lang="en-US" sz="1600" dirty="0"/>
              <a:t>FERC is the only major federal agency that doesn’t utilize advisory committees</a:t>
            </a:r>
          </a:p>
          <a:p>
            <a:pPr>
              <a:lnSpc>
                <a:spcPct val="110000"/>
              </a:lnSpc>
            </a:pPr>
            <a:r>
              <a:rPr lang="en-US" sz="1600" dirty="0"/>
              <a:t>The 1972 Federal Advisory Committee Act ensures transparency of deliberations with standards exceeding those of all RTOs, including special emphasis on open meetings, public involvement, and reporting by members.</a:t>
            </a:r>
          </a:p>
          <a:p>
            <a:pPr>
              <a:lnSpc>
                <a:spcPct val="110000"/>
              </a:lnSpc>
            </a:pPr>
            <a:r>
              <a:rPr lang="en-US" sz="1600" dirty="0"/>
              <a:t>Advisory committees are deliberative functions that occur under the umbrella of federal laws and requirements, but where agendas and discussions can be led by non-FERC members.</a:t>
            </a:r>
          </a:p>
          <a:p>
            <a:pPr>
              <a:lnSpc>
                <a:spcPct val="110000"/>
              </a:lnSpc>
            </a:pPr>
            <a:r>
              <a:rPr lang="en-US" sz="1600" dirty="0"/>
              <a:t>FERC could have, for example, a “Carbon Pricing in NYISO” advisory committee, a “PJM Capacity Market” advisory committee, etc. </a:t>
            </a:r>
          </a:p>
          <a:p>
            <a:pPr>
              <a:lnSpc>
                <a:spcPct val="110000"/>
              </a:lnSpc>
            </a:pPr>
            <a:r>
              <a:rPr lang="en-US" sz="1600" dirty="0"/>
              <a:t>My experience as an advisory committee member with the U.S. CFTC is that it is a far superior venue and format that what RTOs provide.</a:t>
            </a:r>
          </a:p>
        </p:txBody>
      </p:sp>
      <p:sp>
        <p:nvSpPr>
          <p:cNvPr id="4" name="Footer Placeholder 3">
            <a:extLst>
              <a:ext uri="{FF2B5EF4-FFF2-40B4-BE49-F238E27FC236}">
                <a16:creationId xmlns:a16="http://schemas.microsoft.com/office/drawing/2014/main" id="{7959C545-A216-435C-B305-4BC6B883088A}"/>
              </a:ext>
            </a:extLst>
          </p:cNvPr>
          <p:cNvSpPr>
            <a:spLocks noGrp="1"/>
          </p:cNvSpPr>
          <p:nvPr>
            <p:ph type="ftr" sz="quarter" idx="11"/>
          </p:nvPr>
        </p:nvSpPr>
        <p:spPr>
          <a:xfrm>
            <a:off x="4548188" y="6138000"/>
            <a:ext cx="5003800" cy="720000"/>
          </a:xfrm>
        </p:spPr>
        <p:txBody>
          <a:bodyPr>
            <a:normAutofit/>
          </a:bodyPr>
          <a:lstStyle/>
          <a:p>
            <a:pPr algn="l">
              <a:lnSpc>
                <a:spcPct val="110000"/>
              </a:lnSpc>
              <a:spcAft>
                <a:spcPts val="600"/>
              </a:spcAft>
            </a:pPr>
            <a:r>
              <a:rPr lang="en-US" sz="1100"/>
              <a:t>Tyson Slocum, Energy Program Director • Public Citizen • www.citizen.org • Twitter @TysonSlocum • October 29, 2020</a:t>
            </a:r>
          </a:p>
        </p:txBody>
      </p:sp>
    </p:spTree>
    <p:extLst>
      <p:ext uri="{BB962C8B-B14F-4D97-AF65-F5344CB8AC3E}">
        <p14:creationId xmlns:p14="http://schemas.microsoft.com/office/powerpoint/2010/main" val="799252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FAE2A12-140C-4527-B721-72C1DD3F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5B43FC7-6A19-4DF3-8506-485B55500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7E689040-6301-4CD3-A20F-EA809EAD5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10344100 w 12192000"/>
              <a:gd name="connsiteY1" fmla="*/ 0 h 6858000"/>
              <a:gd name="connsiteX2" fmla="*/ 10628041 w 12192000"/>
              <a:gd name="connsiteY2" fmla="*/ 181981 h 6858000"/>
              <a:gd name="connsiteX3" fmla="*/ 10890786 w 12192000"/>
              <a:gd name="connsiteY3" fmla="*/ 404196 h 6858000"/>
              <a:gd name="connsiteX4" fmla="*/ 12140703 w 12192000"/>
              <a:gd name="connsiteY4" fmla="*/ 2501275 h 6858000"/>
              <a:gd name="connsiteX5" fmla="*/ 12192000 w 12192000"/>
              <a:gd name="connsiteY5" fmla="*/ 2695497 h 6858000"/>
              <a:gd name="connsiteX6" fmla="*/ 12192000 w 12192000"/>
              <a:gd name="connsiteY6" fmla="*/ 5699618 h 6858000"/>
              <a:gd name="connsiteX7" fmla="*/ 12152883 w 12192000"/>
              <a:gd name="connsiteY7" fmla="*/ 5839731 h 6858000"/>
              <a:gd name="connsiteX8" fmla="*/ 11693517 w 12192000"/>
              <a:gd name="connsiteY8" fmla="*/ 6719283 h 6858000"/>
              <a:gd name="connsiteX9" fmla="*/ 11571478 w 12192000"/>
              <a:gd name="connsiteY9" fmla="*/ 6858000 h 6858000"/>
              <a:gd name="connsiteX10" fmla="*/ 0 w 1219200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8000">
                <a:moveTo>
                  <a:pt x="0" y="0"/>
                </a:moveTo>
                <a:lnTo>
                  <a:pt x="10344100" y="0"/>
                </a:lnTo>
                <a:lnTo>
                  <a:pt x="10628041" y="181981"/>
                </a:lnTo>
                <a:cubicBezTo>
                  <a:pt x="10728383" y="255277"/>
                  <a:pt x="10816544" y="329736"/>
                  <a:pt x="10890786" y="404196"/>
                </a:cubicBezTo>
                <a:cubicBezTo>
                  <a:pt x="11447593" y="962641"/>
                  <a:pt x="11888399" y="1637430"/>
                  <a:pt x="12140703" y="2501275"/>
                </a:cubicBezTo>
                <a:lnTo>
                  <a:pt x="12192000" y="2695497"/>
                </a:lnTo>
                <a:lnTo>
                  <a:pt x="12192000" y="5699618"/>
                </a:lnTo>
                <a:lnTo>
                  <a:pt x="12152883" y="5839731"/>
                </a:lnTo>
                <a:cubicBezTo>
                  <a:pt x="12041522" y="6174798"/>
                  <a:pt x="11888399" y="6467982"/>
                  <a:pt x="11693517" y="6719283"/>
                </a:cubicBezTo>
                <a:lnTo>
                  <a:pt x="11571478" y="6858000"/>
                </a:lnTo>
                <a:lnTo>
                  <a:pt x="0" y="685800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 name="Title 1">
            <a:extLst>
              <a:ext uri="{FF2B5EF4-FFF2-40B4-BE49-F238E27FC236}">
                <a16:creationId xmlns:a16="http://schemas.microsoft.com/office/drawing/2014/main" id="{9F025537-AD9C-45C1-8F5E-F4AC5642C7E8}"/>
              </a:ext>
            </a:extLst>
          </p:cNvPr>
          <p:cNvSpPr>
            <a:spLocks noGrp="1"/>
          </p:cNvSpPr>
          <p:nvPr>
            <p:ph type="title"/>
          </p:nvPr>
        </p:nvSpPr>
        <p:spPr>
          <a:xfrm>
            <a:off x="720000" y="619200"/>
            <a:ext cx="6923813" cy="469825"/>
          </a:xfrm>
        </p:spPr>
        <p:txBody>
          <a:bodyPr>
            <a:normAutofit/>
          </a:bodyPr>
          <a:lstStyle/>
          <a:p>
            <a:pPr algn="ctr"/>
            <a:r>
              <a:rPr lang="en-US" sz="2800" dirty="0">
                <a:solidFill>
                  <a:srgbClr val="FF0000"/>
                </a:solidFill>
              </a:rPr>
              <a:t>Reform Option #3</a:t>
            </a:r>
            <a:r>
              <a:rPr lang="en-US" sz="2800" dirty="0"/>
              <a:t>: Urge FERC To Conduct a Notice of Inquiry of Order 719</a:t>
            </a:r>
          </a:p>
        </p:txBody>
      </p:sp>
      <p:sp>
        <p:nvSpPr>
          <p:cNvPr id="3" name="Content Placeholder 2">
            <a:extLst>
              <a:ext uri="{FF2B5EF4-FFF2-40B4-BE49-F238E27FC236}">
                <a16:creationId xmlns:a16="http://schemas.microsoft.com/office/drawing/2014/main" id="{1FEB690D-CA29-4A0A-AC9E-089E496AF32A}"/>
              </a:ext>
            </a:extLst>
          </p:cNvPr>
          <p:cNvSpPr>
            <a:spLocks noGrp="1"/>
          </p:cNvSpPr>
          <p:nvPr>
            <p:ph idx="1"/>
          </p:nvPr>
        </p:nvSpPr>
        <p:spPr>
          <a:xfrm>
            <a:off x="720000" y="1189608"/>
            <a:ext cx="10716487" cy="4579367"/>
          </a:xfrm>
        </p:spPr>
        <p:txBody>
          <a:bodyPr>
            <a:normAutofit/>
          </a:bodyPr>
          <a:lstStyle/>
          <a:p>
            <a:pPr>
              <a:lnSpc>
                <a:spcPct val="110000"/>
              </a:lnSpc>
            </a:pPr>
            <a:r>
              <a:rPr lang="en-US" sz="2300" dirty="0"/>
              <a:t>FERC hasn’t examined RTO governance and responsiveness to customers since the 2008 Order.</a:t>
            </a:r>
          </a:p>
          <a:p>
            <a:pPr>
              <a:lnSpc>
                <a:spcPct val="110000"/>
              </a:lnSpc>
            </a:pPr>
            <a:r>
              <a:rPr lang="en-US" sz="2300" dirty="0"/>
              <a:t>The intent of Order 719 was “to improve the operation of organized wholesale electric markets in the areas of . . . the responsiveness of RTOs to their customers and other stakeholders, and ultimately to the consumers who benefit from and pay for electricity services.”</a:t>
            </a:r>
          </a:p>
          <a:p>
            <a:pPr>
              <a:lnSpc>
                <a:spcPct val="110000"/>
              </a:lnSpc>
            </a:pPr>
            <a:r>
              <a:rPr lang="en-US" sz="2300" dirty="0"/>
              <a:t>Public Citizen believes governance, transparency and public access standards should be uniform across all RTOs.</a:t>
            </a:r>
          </a:p>
          <a:p>
            <a:pPr>
              <a:lnSpc>
                <a:spcPct val="110000"/>
              </a:lnSpc>
            </a:pPr>
            <a:r>
              <a:rPr lang="en-US" sz="2300" dirty="0"/>
              <a:t>A Notice of Inquiry is an opportunity to revisit RTO governance and public participation requirements.</a:t>
            </a:r>
          </a:p>
          <a:p>
            <a:pPr marL="0" indent="0">
              <a:lnSpc>
                <a:spcPct val="110000"/>
              </a:lnSpc>
              <a:buNone/>
            </a:pPr>
            <a:endParaRPr lang="en-US" sz="2300" dirty="0"/>
          </a:p>
          <a:p>
            <a:pPr marL="0" indent="0">
              <a:lnSpc>
                <a:spcPct val="110000"/>
              </a:lnSpc>
              <a:buNone/>
            </a:pPr>
            <a:endParaRPr lang="en-US" sz="2300" dirty="0"/>
          </a:p>
        </p:txBody>
      </p:sp>
      <p:sp>
        <p:nvSpPr>
          <p:cNvPr id="4" name="Footer Placeholder 3">
            <a:extLst>
              <a:ext uri="{FF2B5EF4-FFF2-40B4-BE49-F238E27FC236}">
                <a16:creationId xmlns:a16="http://schemas.microsoft.com/office/drawing/2014/main" id="{838A3394-C9FD-49BD-879F-3C2210C7998B}"/>
              </a:ext>
            </a:extLst>
          </p:cNvPr>
          <p:cNvSpPr>
            <a:spLocks noGrp="1"/>
          </p:cNvSpPr>
          <p:nvPr>
            <p:ph type="ftr" sz="quarter" idx="11"/>
          </p:nvPr>
        </p:nvSpPr>
        <p:spPr>
          <a:xfrm>
            <a:off x="4548188" y="6138000"/>
            <a:ext cx="5003800" cy="720000"/>
          </a:xfrm>
        </p:spPr>
        <p:txBody>
          <a:bodyPr>
            <a:normAutofit/>
          </a:bodyPr>
          <a:lstStyle/>
          <a:p>
            <a:pPr algn="l">
              <a:lnSpc>
                <a:spcPct val="110000"/>
              </a:lnSpc>
              <a:spcAft>
                <a:spcPts val="600"/>
              </a:spcAft>
            </a:pPr>
            <a:r>
              <a:rPr lang="en-US" sz="1100"/>
              <a:t>Tyson Slocum, Energy Program Director • Public Citizen • www.citizen.org • Twitter @TysonSlocum • October 29, 2020</a:t>
            </a:r>
          </a:p>
        </p:txBody>
      </p:sp>
    </p:spTree>
    <p:extLst>
      <p:ext uri="{BB962C8B-B14F-4D97-AF65-F5344CB8AC3E}">
        <p14:creationId xmlns:p14="http://schemas.microsoft.com/office/powerpoint/2010/main" val="1232384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B7EFF05-A8DA-4B3E-9C21-7A04283D4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44CA1620-2C02-4B4E-97C8-06FCE85EE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657DE79-27F8-4881-BE3B-5321D1801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DB733608-1322-485D-B942-B827E6997F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3527" y="954724"/>
            <a:ext cx="10904945" cy="3364228"/>
            <a:chOff x="643527" y="954724"/>
            <a:chExt cx="10904945" cy="3364228"/>
          </a:xfrm>
        </p:grpSpPr>
        <p:sp>
          <p:nvSpPr>
            <p:cNvPr id="18" name="Freeform 78">
              <a:extLst>
                <a:ext uri="{FF2B5EF4-FFF2-40B4-BE49-F238E27FC236}">
                  <a16:creationId xmlns:a16="http://schemas.microsoft.com/office/drawing/2014/main" id="{7975F1CD-7143-447F-AC1A-8D3EA46ECA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9" name="Freeform 79">
              <a:extLst>
                <a:ext uri="{FF2B5EF4-FFF2-40B4-BE49-F238E27FC236}">
                  <a16:creationId xmlns:a16="http://schemas.microsoft.com/office/drawing/2014/main" id="{501A6B8C-11DF-404A-89DD-354DA4C193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0" name="Freeform 85">
              <a:extLst>
                <a:ext uri="{FF2B5EF4-FFF2-40B4-BE49-F238E27FC236}">
                  <a16:creationId xmlns:a16="http://schemas.microsoft.com/office/drawing/2014/main" id="{14D1F65C-CD34-4E1F-8743-D3879A8712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1" name="Freeform 80">
              <a:extLst>
                <a:ext uri="{FF2B5EF4-FFF2-40B4-BE49-F238E27FC236}">
                  <a16:creationId xmlns:a16="http://schemas.microsoft.com/office/drawing/2014/main" id="{E5C58F66-1B6C-4935-9BB4-583D612CD2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2" name="Freeform 84">
              <a:extLst>
                <a:ext uri="{FF2B5EF4-FFF2-40B4-BE49-F238E27FC236}">
                  <a16:creationId xmlns:a16="http://schemas.microsoft.com/office/drawing/2014/main" id="{F41F116D-556B-4BC2-9DCD-46DA7CCC0E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3" name="Freeform 87">
              <a:extLst>
                <a:ext uri="{FF2B5EF4-FFF2-40B4-BE49-F238E27FC236}">
                  <a16:creationId xmlns:a16="http://schemas.microsoft.com/office/drawing/2014/main" id="{DE46F0F4-2435-4BDC-A92C-EB13608804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p:nvSpPr>
          <p:cNvPr id="2" name="Title 1">
            <a:extLst>
              <a:ext uri="{FF2B5EF4-FFF2-40B4-BE49-F238E27FC236}">
                <a16:creationId xmlns:a16="http://schemas.microsoft.com/office/drawing/2014/main" id="{569F0DF8-6748-4950-96E0-B9F62CE637B5}"/>
              </a:ext>
            </a:extLst>
          </p:cNvPr>
          <p:cNvSpPr>
            <a:spLocks noGrp="1"/>
          </p:cNvSpPr>
          <p:nvPr>
            <p:ph type="title"/>
          </p:nvPr>
        </p:nvSpPr>
        <p:spPr>
          <a:xfrm>
            <a:off x="2640014" y="701336"/>
            <a:ext cx="6911974" cy="4589755"/>
          </a:xfrm>
        </p:spPr>
        <p:txBody>
          <a:bodyPr vert="horz" wrap="square" lIns="0" tIns="0" rIns="0" bIns="0" rtlCol="0" anchor="ctr" anchorCtr="0">
            <a:normAutofit fontScale="90000"/>
          </a:bodyPr>
          <a:lstStyle/>
          <a:p>
            <a:pPr algn="ctr">
              <a:lnSpc>
                <a:spcPct val="100000"/>
              </a:lnSpc>
            </a:pPr>
            <a:br>
              <a:rPr lang="en-US" sz="3100" spc="-100" dirty="0"/>
            </a:br>
            <a:br>
              <a:rPr lang="en-US" sz="3100" spc="-100" dirty="0"/>
            </a:br>
            <a:br>
              <a:rPr lang="en-US" sz="3100" spc="-100" dirty="0"/>
            </a:br>
            <a:r>
              <a:rPr lang="en-US" sz="3100" spc="-100" dirty="0"/>
              <a:t>“the Commission will require that RTOs and ISOs continue over time to consider customer and other stakeholder needs as the architecture or market environment of the RTO or ISO changes. This criterion is necessary to ensure that responsiveness continues into the future.” </a:t>
            </a:r>
            <a:r>
              <a:rPr lang="en-US" sz="3100" i="1" spc="-100" dirty="0"/>
              <a:t>Order 719, At 509</a:t>
            </a:r>
            <a:r>
              <a:rPr lang="en-US" sz="3100" spc="-100" dirty="0"/>
              <a:t>.</a:t>
            </a:r>
            <a:br>
              <a:rPr lang="en-US" sz="3100" spc="-100" dirty="0"/>
            </a:br>
            <a:br>
              <a:rPr lang="en-US" sz="3100" spc="-100" dirty="0"/>
            </a:br>
            <a:r>
              <a:rPr lang="en-US" sz="3100" spc="-100" dirty="0"/>
              <a:t>"we find that RTOs and ISOs must provide an avenue for customers and other stakeholders to present their views on RTO and ISO decision-making, and to have those views considered.” </a:t>
            </a:r>
            <a:r>
              <a:rPr lang="en-US" sz="3100" i="1" spc="-100" dirty="0"/>
              <a:t>Order 719, At 503</a:t>
            </a:r>
            <a:r>
              <a:rPr lang="en-US" sz="3100" spc="-100" dirty="0"/>
              <a:t>.</a:t>
            </a:r>
            <a:br>
              <a:rPr lang="en-US" sz="2700" spc="-100" dirty="0"/>
            </a:br>
            <a:br>
              <a:rPr lang="en-US" sz="5600" spc="-100" dirty="0"/>
            </a:br>
            <a:endParaRPr lang="en-US" sz="5600" spc="-100" dirty="0"/>
          </a:p>
        </p:txBody>
      </p:sp>
      <p:sp useBgFill="1">
        <p:nvSpPr>
          <p:cNvPr id="25" name="Freeform: Shape 24">
            <a:extLst>
              <a:ext uri="{FF2B5EF4-FFF2-40B4-BE49-F238E27FC236}">
                <a16:creationId xmlns:a16="http://schemas.microsoft.com/office/drawing/2014/main" id="{085AB271-571D-4C19-9FCC-C760834A8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226" y="359229"/>
            <a:ext cx="805544" cy="12191999"/>
          </a:xfrm>
          <a:custGeom>
            <a:avLst/>
            <a:gdLst>
              <a:gd name="connsiteX0" fmla="*/ 0 w 1214924"/>
              <a:gd name="connsiteY0" fmla="*/ 12191999 h 12191999"/>
              <a:gd name="connsiteX1" fmla="*/ 32 w 1214924"/>
              <a:gd name="connsiteY1" fmla="*/ 12166053 h 12191999"/>
              <a:gd name="connsiteX2" fmla="*/ 59979 w 1214924"/>
              <a:gd name="connsiteY2" fmla="*/ 9224089 h 12191999"/>
              <a:gd name="connsiteX3" fmla="*/ 120877 w 1214924"/>
              <a:gd name="connsiteY3" fmla="*/ 8004225 h 12191999"/>
              <a:gd name="connsiteX4" fmla="*/ 59979 w 1214924"/>
              <a:gd name="connsiteY4" fmla="*/ 7211315 h 12191999"/>
              <a:gd name="connsiteX5" fmla="*/ 59979 w 1214924"/>
              <a:gd name="connsiteY5" fmla="*/ 6601383 h 12191999"/>
              <a:gd name="connsiteX6" fmla="*/ 59979 w 1214924"/>
              <a:gd name="connsiteY6" fmla="*/ 5015562 h 12191999"/>
              <a:gd name="connsiteX7" fmla="*/ 120877 w 1214924"/>
              <a:gd name="connsiteY7" fmla="*/ 3185768 h 12191999"/>
              <a:gd name="connsiteX8" fmla="*/ 74847 w 1214924"/>
              <a:gd name="connsiteY8" fmla="*/ 4714 h 12191999"/>
              <a:gd name="connsiteX9" fmla="*/ 74778 w 1214924"/>
              <a:gd name="connsiteY9" fmla="*/ 0 h 12191999"/>
              <a:gd name="connsiteX10" fmla="*/ 1214924 w 1214924"/>
              <a:gd name="connsiteY10" fmla="*/ 0 h 12191999"/>
              <a:gd name="connsiteX11" fmla="*/ 1214924 w 1214924"/>
              <a:gd name="connsiteY11" fmla="*/ 12191999 h 1219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4924" h="12191999">
                <a:moveTo>
                  <a:pt x="0" y="12191999"/>
                </a:moveTo>
                <a:lnTo>
                  <a:pt x="32" y="12166053"/>
                </a:lnTo>
                <a:cubicBezTo>
                  <a:pt x="2886" y="11339787"/>
                  <a:pt x="14305" y="10367710"/>
                  <a:pt x="59979" y="9224089"/>
                </a:cubicBezTo>
                <a:cubicBezTo>
                  <a:pt x="120877" y="8004225"/>
                  <a:pt x="120877" y="8004225"/>
                  <a:pt x="120877" y="8004225"/>
                </a:cubicBezTo>
                <a:cubicBezTo>
                  <a:pt x="120877" y="7760253"/>
                  <a:pt x="59979" y="7516280"/>
                  <a:pt x="59979" y="7211315"/>
                </a:cubicBezTo>
                <a:cubicBezTo>
                  <a:pt x="59979" y="6906349"/>
                  <a:pt x="59979" y="6662377"/>
                  <a:pt x="59979" y="6601383"/>
                </a:cubicBezTo>
                <a:cubicBezTo>
                  <a:pt x="59979" y="5015562"/>
                  <a:pt x="59979" y="5015562"/>
                  <a:pt x="59979" y="5015562"/>
                </a:cubicBezTo>
                <a:cubicBezTo>
                  <a:pt x="120877" y="3185768"/>
                  <a:pt x="120877" y="3185768"/>
                  <a:pt x="120877" y="3185768"/>
                </a:cubicBezTo>
                <a:cubicBezTo>
                  <a:pt x="98040" y="1607571"/>
                  <a:pt x="83767" y="621197"/>
                  <a:pt x="74847" y="4714"/>
                </a:cubicBezTo>
                <a:lnTo>
                  <a:pt x="74778" y="0"/>
                </a:lnTo>
                <a:lnTo>
                  <a:pt x="1214924" y="0"/>
                </a:lnTo>
                <a:lnTo>
                  <a:pt x="1214924" y="12191999"/>
                </a:lnTo>
                <a:close/>
              </a:path>
            </a:pathLst>
          </a:custGeom>
          <a:ln>
            <a:noFill/>
          </a:ln>
        </p:spPr>
        <p:txBody>
          <a:bodyPr vert="horz" wrap="square" lIns="91440" tIns="45720" rIns="91440" bIns="45720" numCol="1" anchor="t" anchorCtr="0" compatLnSpc="1">
            <a:prstTxWarp prst="textNoShape">
              <a:avLst/>
            </a:prstTxWarp>
          </a:bodyPr>
          <a:lstStyle/>
          <a:p>
            <a:endParaRPr lang="en-US"/>
          </a:p>
        </p:txBody>
      </p:sp>
      <p:sp>
        <p:nvSpPr>
          <p:cNvPr id="4" name="Footer Placeholder 3">
            <a:extLst>
              <a:ext uri="{FF2B5EF4-FFF2-40B4-BE49-F238E27FC236}">
                <a16:creationId xmlns:a16="http://schemas.microsoft.com/office/drawing/2014/main" id="{2CE428D7-8277-4B9F-BB86-E0153321DBE5}"/>
              </a:ext>
            </a:extLst>
          </p:cNvPr>
          <p:cNvSpPr>
            <a:spLocks noGrp="1"/>
          </p:cNvSpPr>
          <p:nvPr>
            <p:ph type="ftr" sz="quarter" idx="11"/>
          </p:nvPr>
        </p:nvSpPr>
        <p:spPr>
          <a:xfrm>
            <a:off x="4548188" y="6138000"/>
            <a:ext cx="5003800" cy="720000"/>
          </a:xfrm>
        </p:spPr>
        <p:txBody>
          <a:bodyPr vert="horz" lIns="0" tIns="180000" rIns="0" bIns="180000" rtlCol="0" anchor="ctr">
            <a:normAutofit/>
          </a:bodyPr>
          <a:lstStyle/>
          <a:p>
            <a:pPr algn="l">
              <a:lnSpc>
                <a:spcPct val="110000"/>
              </a:lnSpc>
              <a:spcAft>
                <a:spcPts val="600"/>
              </a:spcAft>
            </a:pPr>
            <a:r>
              <a:rPr lang="en-US" sz="1100"/>
              <a:t>Tyson Slocum, Energy Program Director • Public Citizen • www.citizen.org • Twitter @TysonSlocum • October 29, 2020</a:t>
            </a:r>
          </a:p>
        </p:txBody>
      </p:sp>
    </p:spTree>
    <p:extLst>
      <p:ext uri="{BB962C8B-B14F-4D97-AF65-F5344CB8AC3E}">
        <p14:creationId xmlns:p14="http://schemas.microsoft.com/office/powerpoint/2010/main" val="2858637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5F07D-42FE-4404-8874-CD0A6538FC9A}"/>
              </a:ext>
            </a:extLst>
          </p:cNvPr>
          <p:cNvSpPr>
            <a:spLocks noGrp="1"/>
          </p:cNvSpPr>
          <p:nvPr>
            <p:ph type="title"/>
          </p:nvPr>
        </p:nvSpPr>
        <p:spPr/>
        <p:txBody>
          <a:bodyPr/>
          <a:lstStyle/>
          <a:p>
            <a:r>
              <a:rPr lang="en-US" dirty="0">
                <a:solidFill>
                  <a:srgbClr val="FF0000"/>
                </a:solidFill>
              </a:rPr>
              <a:t>Reform Option #4</a:t>
            </a:r>
            <a:r>
              <a:rPr lang="en-US" dirty="0"/>
              <a:t>: Subject All RTOs to Federal Open Meeting Requirements and FOIA</a:t>
            </a:r>
          </a:p>
        </p:txBody>
      </p:sp>
      <p:sp>
        <p:nvSpPr>
          <p:cNvPr id="3" name="Content Placeholder 2">
            <a:extLst>
              <a:ext uri="{FF2B5EF4-FFF2-40B4-BE49-F238E27FC236}">
                <a16:creationId xmlns:a16="http://schemas.microsoft.com/office/drawing/2014/main" id="{B5C6C74C-6F20-4308-85DA-F02359C37339}"/>
              </a:ext>
            </a:extLst>
          </p:cNvPr>
          <p:cNvSpPr>
            <a:spLocks noGrp="1"/>
          </p:cNvSpPr>
          <p:nvPr>
            <p:ph idx="1"/>
          </p:nvPr>
        </p:nvSpPr>
        <p:spPr/>
        <p:txBody>
          <a:bodyPr>
            <a:normAutofit fontScale="85000" lnSpcReduction="20000"/>
          </a:bodyPr>
          <a:lstStyle/>
          <a:p>
            <a:r>
              <a:rPr lang="en-US" dirty="0"/>
              <a:t>Subject RTOs to federal open meeting and Freedom of Information laws.</a:t>
            </a:r>
          </a:p>
          <a:p>
            <a:r>
              <a:rPr lang="en-US" dirty="0"/>
              <a:t>Record and transcribe meetings to preserve archival records of proceedings.</a:t>
            </a:r>
          </a:p>
          <a:p>
            <a:r>
              <a:rPr lang="en-US" dirty="0"/>
              <a:t>Provide intervenor compensation to assist with public interest participation, either through FERC office or through the tariff (such as with CAPS in PJM).</a:t>
            </a:r>
          </a:p>
          <a:p>
            <a:r>
              <a:rPr lang="en-US" dirty="0"/>
              <a:t>Allow the general public and credentialed journalists free access to all stakeholder meetings.</a:t>
            </a:r>
          </a:p>
          <a:p>
            <a:r>
              <a:rPr lang="en-US" dirty="0"/>
              <a:t>Adjust weighted sector voting ratios to more realistically reflect true stakeholder involvement in energy markets.</a:t>
            </a:r>
          </a:p>
          <a:p>
            <a:r>
              <a:rPr lang="en-US" dirty="0"/>
              <a:t>RTO Board of Directors should be directly accountable to the public interest within the RTO geographic footprint. In the midst of the west coast deregulation crisis, the California assembly in January 2001 passed a law giving the Governor the power to appoint all CAISO board members. </a:t>
            </a:r>
          </a:p>
          <a:p>
            <a:endParaRPr lang="en-US" dirty="0"/>
          </a:p>
        </p:txBody>
      </p:sp>
      <p:sp>
        <p:nvSpPr>
          <p:cNvPr id="4" name="Footer Placeholder 3">
            <a:extLst>
              <a:ext uri="{FF2B5EF4-FFF2-40B4-BE49-F238E27FC236}">
                <a16:creationId xmlns:a16="http://schemas.microsoft.com/office/drawing/2014/main" id="{AAF363C0-6601-432B-9A99-E8CC27E2FA0F}"/>
              </a:ext>
            </a:extLst>
          </p:cNvPr>
          <p:cNvSpPr>
            <a:spLocks noGrp="1"/>
          </p:cNvSpPr>
          <p:nvPr>
            <p:ph type="ftr" sz="quarter" idx="11"/>
          </p:nvPr>
        </p:nvSpPr>
        <p:spPr/>
        <p:txBody>
          <a:bodyPr/>
          <a:lstStyle/>
          <a:p>
            <a:pPr algn="l"/>
            <a:r>
              <a:rPr lang="en-US"/>
              <a:t>Tyson Slocum, Energy Program Director • Public Citizen • www.citizen.org • Twitter @TysonSlocum • October 29, 2020</a:t>
            </a:r>
            <a:endParaRPr lang="en-US" dirty="0"/>
          </a:p>
        </p:txBody>
      </p:sp>
    </p:spTree>
    <p:extLst>
      <p:ext uri="{BB962C8B-B14F-4D97-AF65-F5344CB8AC3E}">
        <p14:creationId xmlns:p14="http://schemas.microsoft.com/office/powerpoint/2010/main" val="1847360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A10F56-4600-4E72-882F-DF9A3D705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4E7C649-57E0-4A93-B134-67101C07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A35AF4F-B82E-435B-8949-29173A055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2" name="Title 1">
            <a:extLst>
              <a:ext uri="{FF2B5EF4-FFF2-40B4-BE49-F238E27FC236}">
                <a16:creationId xmlns:a16="http://schemas.microsoft.com/office/drawing/2014/main" id="{5741458B-C2DE-4791-9FAB-89390A4D1B1C}"/>
              </a:ext>
            </a:extLst>
          </p:cNvPr>
          <p:cNvSpPr>
            <a:spLocks noGrp="1"/>
          </p:cNvSpPr>
          <p:nvPr>
            <p:ph type="title"/>
          </p:nvPr>
        </p:nvSpPr>
        <p:spPr>
          <a:xfrm>
            <a:off x="720000" y="619200"/>
            <a:ext cx="3095626" cy="1591339"/>
          </a:xfrm>
        </p:spPr>
        <p:txBody>
          <a:bodyPr>
            <a:normAutofit/>
          </a:bodyPr>
          <a:lstStyle/>
          <a:p>
            <a:pPr algn="ctr"/>
            <a:r>
              <a:rPr lang="en-US" sz="2200" dirty="0">
                <a:solidFill>
                  <a:srgbClr val="FF0000"/>
                </a:solidFill>
              </a:rPr>
              <a:t>Reform Option #5</a:t>
            </a:r>
            <a:r>
              <a:rPr lang="en-US" sz="2200" dirty="0"/>
              <a:t>: Separate stakeholder function completely from the RTO (similar to NEPOOL, but have more structural accountability), or abandon the stakeholder process entirely (CAISO) </a:t>
            </a:r>
          </a:p>
        </p:txBody>
      </p:sp>
      <p:sp>
        <p:nvSpPr>
          <p:cNvPr id="3" name="Content Placeholder 2">
            <a:extLst>
              <a:ext uri="{FF2B5EF4-FFF2-40B4-BE49-F238E27FC236}">
                <a16:creationId xmlns:a16="http://schemas.microsoft.com/office/drawing/2014/main" id="{762514F8-EBE9-46DA-A124-DC31EC8E64A3}"/>
              </a:ext>
            </a:extLst>
          </p:cNvPr>
          <p:cNvSpPr>
            <a:spLocks noGrp="1"/>
          </p:cNvSpPr>
          <p:nvPr>
            <p:ph idx="1"/>
          </p:nvPr>
        </p:nvSpPr>
        <p:spPr>
          <a:xfrm>
            <a:off x="6444000" y="633600"/>
            <a:ext cx="4991962" cy="5135374"/>
          </a:xfrm>
        </p:spPr>
        <p:txBody>
          <a:bodyPr>
            <a:normAutofit/>
          </a:bodyPr>
          <a:lstStyle/>
          <a:p>
            <a:pPr>
              <a:lnSpc>
                <a:spcPct val="110000"/>
              </a:lnSpc>
            </a:pPr>
            <a:r>
              <a:rPr lang="en-US" sz="1700" dirty="0"/>
              <a:t>The RTOs were never really designed to be neutral arbiters of a mini-electricity democracy</a:t>
            </a:r>
            <a:r>
              <a:rPr lang="en-US" sz="1700" dirty="0">
                <a:ea typeface="Cambria" panose="02040503050406030204" pitchFamily="18" charset="0"/>
              </a:rPr>
              <a:t>—there are too many conflicts of interest with RTO management.</a:t>
            </a:r>
          </a:p>
          <a:p>
            <a:pPr>
              <a:lnSpc>
                <a:spcPct val="110000"/>
              </a:lnSpc>
            </a:pPr>
            <a:r>
              <a:rPr lang="en-US" sz="1700" dirty="0">
                <a:ea typeface="Cambria" panose="02040503050406030204" pitchFamily="18" charset="0"/>
              </a:rPr>
              <a:t>NEPOOL has been a disaster because states and the public interest have no effective oversight. One could structure a stakeholder process as a separate not-for-profit with a steering committee and/or board that is directly accountable to interests within the RTO footprint.</a:t>
            </a:r>
          </a:p>
          <a:p>
            <a:pPr>
              <a:lnSpc>
                <a:spcPct val="110000"/>
              </a:lnSpc>
            </a:pPr>
            <a:r>
              <a:rPr lang="en-US" sz="1700" dirty="0">
                <a:ea typeface="Cambria" panose="02040503050406030204" pitchFamily="18" charset="0"/>
              </a:rPr>
              <a:t>Pursuing a CAISO model of no active stakeholder sector voting essentially requires the board of directors to perform that function—meaning the board must be accountable to and representative of the public interest.</a:t>
            </a:r>
          </a:p>
          <a:p>
            <a:pPr>
              <a:lnSpc>
                <a:spcPct val="110000"/>
              </a:lnSpc>
            </a:pPr>
            <a:endParaRPr lang="en-US" sz="1700" dirty="0"/>
          </a:p>
        </p:txBody>
      </p:sp>
      <p:sp>
        <p:nvSpPr>
          <p:cNvPr id="4" name="Footer Placeholder 3">
            <a:extLst>
              <a:ext uri="{FF2B5EF4-FFF2-40B4-BE49-F238E27FC236}">
                <a16:creationId xmlns:a16="http://schemas.microsoft.com/office/drawing/2014/main" id="{937814B1-A4B4-4A94-AB57-F08AE048629D}"/>
              </a:ext>
            </a:extLst>
          </p:cNvPr>
          <p:cNvSpPr>
            <a:spLocks noGrp="1"/>
          </p:cNvSpPr>
          <p:nvPr>
            <p:ph type="ftr" sz="quarter" idx="11"/>
          </p:nvPr>
        </p:nvSpPr>
        <p:spPr>
          <a:xfrm>
            <a:off x="4548188" y="6138000"/>
            <a:ext cx="5003800" cy="720000"/>
          </a:xfrm>
        </p:spPr>
        <p:txBody>
          <a:bodyPr>
            <a:normAutofit/>
          </a:bodyPr>
          <a:lstStyle/>
          <a:p>
            <a:pPr algn="l">
              <a:lnSpc>
                <a:spcPct val="110000"/>
              </a:lnSpc>
              <a:spcAft>
                <a:spcPts val="600"/>
              </a:spcAft>
            </a:pPr>
            <a:r>
              <a:rPr lang="en-US" sz="1100"/>
              <a:t>Tyson Slocum, Energy Program Director • Public Citizen • www.citizen.org • Twitter @TysonSlocum • October 29, 2020</a:t>
            </a:r>
          </a:p>
        </p:txBody>
      </p:sp>
    </p:spTree>
    <p:extLst>
      <p:ext uri="{BB962C8B-B14F-4D97-AF65-F5344CB8AC3E}">
        <p14:creationId xmlns:p14="http://schemas.microsoft.com/office/powerpoint/2010/main" val="3669463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01AFD-086F-4FDC-8FE1-DB5EFE39FA36}"/>
              </a:ext>
            </a:extLst>
          </p:cNvPr>
          <p:cNvSpPr>
            <a:spLocks noGrp="1"/>
          </p:cNvSpPr>
          <p:nvPr>
            <p:ph type="title"/>
          </p:nvPr>
        </p:nvSpPr>
        <p:spPr>
          <a:xfrm>
            <a:off x="720000" y="619200"/>
            <a:ext cx="10728322" cy="1751138"/>
          </a:xfrm>
        </p:spPr>
        <p:txBody>
          <a:bodyPr>
            <a:normAutofit fontScale="90000"/>
          </a:bodyPr>
          <a:lstStyle/>
          <a:p>
            <a:pPr algn="ctr"/>
            <a:r>
              <a:rPr lang="en-US" dirty="0"/>
              <a:t>The Only Way RTOs Can Deliver Treats For Consumers Is To Stop The Tricks They Use That Deny The Public Interest Meaningful Opportunity To Participate</a:t>
            </a:r>
            <a:br>
              <a:rPr lang="en-US" dirty="0"/>
            </a:br>
            <a:r>
              <a:rPr lang="en-US" sz="6700" b="1" dirty="0">
                <a:solidFill>
                  <a:srgbClr val="FF0000"/>
                </a:solidFill>
              </a:rPr>
              <a:t>Public Citizen’s Five Point Reform Plan</a:t>
            </a:r>
          </a:p>
        </p:txBody>
      </p:sp>
      <p:pic>
        <p:nvPicPr>
          <p:cNvPr id="6" name="Content Placeholder 5" descr="Diagram&#10;&#10;Description automatically generated">
            <a:extLst>
              <a:ext uri="{FF2B5EF4-FFF2-40B4-BE49-F238E27FC236}">
                <a16:creationId xmlns:a16="http://schemas.microsoft.com/office/drawing/2014/main" id="{92F68B5D-09B7-4CDC-AE9A-EA9B71FB6EEF}"/>
              </a:ext>
            </a:extLst>
          </p:cNvPr>
          <p:cNvPicPr>
            <a:picLocks noGrp="1" noChangeAspect="1"/>
          </p:cNvPicPr>
          <p:nvPr>
            <p:ph idx="1"/>
          </p:nvPr>
        </p:nvPicPr>
        <p:blipFill>
          <a:blip r:embed="rId2"/>
          <a:stretch>
            <a:fillRect/>
          </a:stretch>
        </p:blipFill>
        <p:spPr>
          <a:xfrm>
            <a:off x="917896" y="2467992"/>
            <a:ext cx="10485347" cy="3604334"/>
          </a:xfrm>
        </p:spPr>
      </p:pic>
      <p:sp>
        <p:nvSpPr>
          <p:cNvPr id="4" name="Footer Placeholder 3">
            <a:extLst>
              <a:ext uri="{FF2B5EF4-FFF2-40B4-BE49-F238E27FC236}">
                <a16:creationId xmlns:a16="http://schemas.microsoft.com/office/drawing/2014/main" id="{C438EA18-3B8D-42EC-B787-D74B7A69E1CA}"/>
              </a:ext>
            </a:extLst>
          </p:cNvPr>
          <p:cNvSpPr>
            <a:spLocks noGrp="1"/>
          </p:cNvSpPr>
          <p:nvPr>
            <p:ph type="ftr" sz="quarter" idx="11"/>
          </p:nvPr>
        </p:nvSpPr>
        <p:spPr/>
        <p:txBody>
          <a:bodyPr/>
          <a:lstStyle/>
          <a:p>
            <a:pPr algn="l"/>
            <a:r>
              <a:rPr lang="en-US"/>
              <a:t>Tyson Slocum, Energy Program Director • Public Citizen • www.citizen.org • Twitter @TysonSlocum • October 29, 2020</a:t>
            </a:r>
            <a:endParaRPr lang="en-US" dirty="0"/>
          </a:p>
        </p:txBody>
      </p:sp>
    </p:spTree>
    <p:extLst>
      <p:ext uri="{BB962C8B-B14F-4D97-AF65-F5344CB8AC3E}">
        <p14:creationId xmlns:p14="http://schemas.microsoft.com/office/powerpoint/2010/main" val="2259665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E9D6223-8D87-4038-BE74-D5224B024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46FBF49-EC0D-4E09-A77B-DB4E8257E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3AA13D0-BF0A-4B8F-9FD6-CAE2DCD93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9705717" cy="6858000"/>
          </a:xfrm>
          <a:custGeom>
            <a:avLst/>
            <a:gdLst>
              <a:gd name="connsiteX0" fmla="*/ 0 w 9705717"/>
              <a:gd name="connsiteY0" fmla="*/ 0 h 6858000"/>
              <a:gd name="connsiteX1" fmla="*/ 8892014 w 9705717"/>
              <a:gd name="connsiteY1" fmla="*/ 0 h 6858000"/>
              <a:gd name="connsiteX2" fmla="*/ 8948109 w 9705717"/>
              <a:gd name="connsiteY2" fmla="*/ 119185 h 6858000"/>
              <a:gd name="connsiteX3" fmla="*/ 9361712 w 9705717"/>
              <a:gd name="connsiteY3" fmla="*/ 1009060 h 6858000"/>
              <a:gd name="connsiteX4" fmla="*/ 9569814 w 9705717"/>
              <a:gd name="connsiteY4" fmla="*/ 4722415 h 6858000"/>
              <a:gd name="connsiteX5" fmla="*/ 8937785 w 9705717"/>
              <a:gd name="connsiteY5" fmla="*/ 6619105 h 6858000"/>
              <a:gd name="connsiteX6" fmla="*/ 8749280 w 9705717"/>
              <a:gd name="connsiteY6" fmla="*/ 6858000 h 6858000"/>
              <a:gd name="connsiteX7" fmla="*/ 0 w 9705717"/>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5717" h="6858000">
                <a:moveTo>
                  <a:pt x="0" y="0"/>
                </a:moveTo>
                <a:lnTo>
                  <a:pt x="8892014" y="0"/>
                </a:lnTo>
                <a:lnTo>
                  <a:pt x="8948109" y="119185"/>
                </a:lnTo>
                <a:cubicBezTo>
                  <a:pt x="9080774" y="406683"/>
                  <a:pt x="9216041" y="706568"/>
                  <a:pt x="9361712" y="1009060"/>
                </a:cubicBezTo>
                <a:cubicBezTo>
                  <a:pt x="9986018" y="2093861"/>
                  <a:pt x="9569814" y="4346908"/>
                  <a:pt x="9569814" y="4722415"/>
                </a:cubicBezTo>
                <a:cubicBezTo>
                  <a:pt x="9569814" y="5635108"/>
                  <a:pt x="9260912" y="6189243"/>
                  <a:pt x="8937785" y="6619105"/>
                </a:cubicBezTo>
                <a:lnTo>
                  <a:pt x="8749280" y="6858000"/>
                </a:lnTo>
                <a:lnTo>
                  <a:pt x="0" y="6858000"/>
                </a:ln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6252B600-574B-4A19-BE9A-E8FB65B0076C}"/>
              </a:ext>
            </a:extLst>
          </p:cNvPr>
          <p:cNvSpPr>
            <a:spLocks noGrp="1"/>
          </p:cNvSpPr>
          <p:nvPr>
            <p:ph type="title"/>
          </p:nvPr>
        </p:nvSpPr>
        <p:spPr>
          <a:xfrm>
            <a:off x="720000" y="619200"/>
            <a:ext cx="6911974" cy="1477328"/>
          </a:xfrm>
        </p:spPr>
        <p:txBody>
          <a:bodyPr wrap="square" anchor="ctr">
            <a:normAutofit/>
          </a:bodyPr>
          <a:lstStyle/>
          <a:p>
            <a:r>
              <a:rPr lang="en-US" sz="3200"/>
              <a:t>In 1996, FERC Order 888 suggested the concept of an Independent System Operator as one way to satisfy the requirement of providing non-discriminatory access to transmission.</a:t>
            </a:r>
          </a:p>
        </p:txBody>
      </p:sp>
      <p:sp>
        <p:nvSpPr>
          <p:cNvPr id="3" name="Content Placeholder 2">
            <a:extLst>
              <a:ext uri="{FF2B5EF4-FFF2-40B4-BE49-F238E27FC236}">
                <a16:creationId xmlns:a16="http://schemas.microsoft.com/office/drawing/2014/main" id="{21342C50-27D3-45FC-AEE2-44D464A1CEEC}"/>
              </a:ext>
            </a:extLst>
          </p:cNvPr>
          <p:cNvSpPr>
            <a:spLocks noGrp="1"/>
          </p:cNvSpPr>
          <p:nvPr>
            <p:ph idx="1"/>
          </p:nvPr>
        </p:nvSpPr>
        <p:spPr>
          <a:xfrm>
            <a:off x="720000" y="2541600"/>
            <a:ext cx="6911975" cy="3216273"/>
          </a:xfrm>
        </p:spPr>
        <p:txBody>
          <a:bodyPr>
            <a:normAutofit/>
          </a:bodyPr>
          <a:lstStyle/>
          <a:p>
            <a:pPr marL="0" indent="0">
              <a:buNone/>
            </a:pPr>
            <a:r>
              <a:rPr lang="en-US" b="1" dirty="0"/>
              <a:t>In December 1999, FERC Order 2000 encouraged the voluntary creation of ISOs/RTOs to “facilitate lighter handed regulation” so that ISOs/RTOs “would reduce the need for Commission oversight and scrutiny.” </a:t>
            </a:r>
            <a:r>
              <a:rPr lang="en-US" dirty="0"/>
              <a:t>Membership must be voluntary because Congress has never explicitly authorized them. RTOs are an administrative creation of FERC.</a:t>
            </a:r>
          </a:p>
          <a:p>
            <a:pPr marL="0" indent="0">
              <a:buNone/>
            </a:pPr>
            <a:r>
              <a:rPr lang="en-US" sz="1200" dirty="0"/>
              <a:t>(Order 2000, at pages 3 and 96, www.ferc.gov/legal/maj-ord-reg/land-docs/RM99-2A.pdf)</a:t>
            </a:r>
          </a:p>
          <a:p>
            <a:pPr marL="0" indent="0">
              <a:buNone/>
            </a:pPr>
            <a:endParaRPr lang="en-US" dirty="0"/>
          </a:p>
        </p:txBody>
      </p:sp>
      <p:sp>
        <p:nvSpPr>
          <p:cNvPr id="15" name="Freeform 10">
            <a:extLst>
              <a:ext uri="{FF2B5EF4-FFF2-40B4-BE49-F238E27FC236}">
                <a16:creationId xmlns:a16="http://schemas.microsoft.com/office/drawing/2014/main" id="{15BE2CF8-7196-4BC3-B312-B0EE486D9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8226571" y="2916066"/>
            <a:ext cx="3518890" cy="3293724"/>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Footer Placeholder 3">
            <a:extLst>
              <a:ext uri="{FF2B5EF4-FFF2-40B4-BE49-F238E27FC236}">
                <a16:creationId xmlns:a16="http://schemas.microsoft.com/office/drawing/2014/main" id="{6D58FB60-A018-48C9-9E40-63ECFA6525F8}"/>
              </a:ext>
            </a:extLst>
          </p:cNvPr>
          <p:cNvSpPr>
            <a:spLocks noGrp="1"/>
          </p:cNvSpPr>
          <p:nvPr>
            <p:ph type="ftr" sz="quarter" idx="11"/>
          </p:nvPr>
        </p:nvSpPr>
        <p:spPr>
          <a:xfrm>
            <a:off x="4548188" y="6138000"/>
            <a:ext cx="5003800" cy="720000"/>
          </a:xfrm>
        </p:spPr>
        <p:txBody>
          <a:bodyPr>
            <a:normAutofit/>
          </a:bodyPr>
          <a:lstStyle/>
          <a:p>
            <a:pPr algn="l">
              <a:lnSpc>
                <a:spcPct val="110000"/>
              </a:lnSpc>
              <a:spcAft>
                <a:spcPts val="600"/>
              </a:spcAft>
            </a:pPr>
            <a:r>
              <a:rPr lang="en-US" sz="1100"/>
              <a:t>Tyson Slocum, Energy Program Director • Public Citizen • www.citizen.org • Twitter @TysonSlocum • October 29, 2020</a:t>
            </a:r>
          </a:p>
        </p:txBody>
      </p:sp>
    </p:spTree>
    <p:extLst>
      <p:ext uri="{BB962C8B-B14F-4D97-AF65-F5344CB8AC3E}">
        <p14:creationId xmlns:p14="http://schemas.microsoft.com/office/powerpoint/2010/main" val="3835202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A10F56-4600-4E72-882F-DF9A3D705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4E7C649-57E0-4A93-B134-67101C07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A35AF4F-B82E-435B-8949-29173A055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2" name="Title 1">
            <a:extLst>
              <a:ext uri="{FF2B5EF4-FFF2-40B4-BE49-F238E27FC236}">
                <a16:creationId xmlns:a16="http://schemas.microsoft.com/office/drawing/2014/main" id="{C0B710DC-C6D5-4572-A32D-EBD33043C74F}"/>
              </a:ext>
            </a:extLst>
          </p:cNvPr>
          <p:cNvSpPr>
            <a:spLocks noGrp="1"/>
          </p:cNvSpPr>
          <p:nvPr>
            <p:ph type="title"/>
          </p:nvPr>
        </p:nvSpPr>
        <p:spPr>
          <a:xfrm>
            <a:off x="720000" y="619201"/>
            <a:ext cx="3095626" cy="1477328"/>
          </a:xfrm>
        </p:spPr>
        <p:txBody>
          <a:bodyPr>
            <a:normAutofit/>
          </a:bodyPr>
          <a:lstStyle/>
          <a:p>
            <a:pPr algn="ctr"/>
            <a:r>
              <a:rPr lang="en-US" sz="3600" b="1" dirty="0"/>
              <a:t>FERC Has Allowed ISOs/RTOs To Privatize Electricity Policy Making</a:t>
            </a:r>
          </a:p>
        </p:txBody>
      </p:sp>
      <p:sp>
        <p:nvSpPr>
          <p:cNvPr id="3" name="Content Placeholder 2">
            <a:extLst>
              <a:ext uri="{FF2B5EF4-FFF2-40B4-BE49-F238E27FC236}">
                <a16:creationId xmlns:a16="http://schemas.microsoft.com/office/drawing/2014/main" id="{69AD63B7-263D-4C95-ABD2-DEE5A270A153}"/>
              </a:ext>
            </a:extLst>
          </p:cNvPr>
          <p:cNvSpPr>
            <a:spLocks noGrp="1"/>
          </p:cNvSpPr>
          <p:nvPr>
            <p:ph idx="1"/>
          </p:nvPr>
        </p:nvSpPr>
        <p:spPr>
          <a:xfrm>
            <a:off x="6444000" y="633600"/>
            <a:ext cx="4991962" cy="5135374"/>
          </a:xfrm>
        </p:spPr>
        <p:txBody>
          <a:bodyPr>
            <a:normAutofit lnSpcReduction="10000"/>
          </a:bodyPr>
          <a:lstStyle/>
          <a:p>
            <a:pPr marL="0" indent="0">
              <a:buNone/>
            </a:pPr>
            <a:r>
              <a:rPr lang="en-US" dirty="0"/>
              <a:t>FERC has delegated the heavy lifting of designing energy markets to the private  RTOs. The RTOs (other than CAISO) administer internal stakeholder processes where lobbyists for utilities, power plants and Wall Street energy traders are free to not only offer their market design proposals but are granted voting rights by the RTO. </a:t>
            </a:r>
          </a:p>
          <a:p>
            <a:pPr marL="0" indent="0">
              <a:buNone/>
            </a:pPr>
            <a:r>
              <a:rPr lang="en-US" dirty="0"/>
              <a:t>It is therefore unsurprising that RTOs pursue market designs that are hostile to renewables and the public interest.</a:t>
            </a:r>
          </a:p>
          <a:p>
            <a:pPr marL="0" indent="0">
              <a:buNone/>
            </a:pPr>
            <a:r>
              <a:rPr lang="en-US" dirty="0"/>
              <a:t>RTOs are responsive to their </a:t>
            </a:r>
            <a:r>
              <a:rPr lang="en-US" u="sng" dirty="0"/>
              <a:t>members</a:t>
            </a:r>
            <a:r>
              <a:rPr lang="en-US" dirty="0"/>
              <a:t>, not the public interest. </a:t>
            </a:r>
          </a:p>
        </p:txBody>
      </p:sp>
      <p:sp>
        <p:nvSpPr>
          <p:cNvPr id="4" name="Footer Placeholder 3">
            <a:extLst>
              <a:ext uri="{FF2B5EF4-FFF2-40B4-BE49-F238E27FC236}">
                <a16:creationId xmlns:a16="http://schemas.microsoft.com/office/drawing/2014/main" id="{4ACBEA1A-4291-4D58-8BDD-BD747ED755C0}"/>
              </a:ext>
            </a:extLst>
          </p:cNvPr>
          <p:cNvSpPr>
            <a:spLocks noGrp="1"/>
          </p:cNvSpPr>
          <p:nvPr>
            <p:ph type="ftr" sz="quarter" idx="11"/>
          </p:nvPr>
        </p:nvSpPr>
        <p:spPr>
          <a:xfrm>
            <a:off x="4548188" y="6138000"/>
            <a:ext cx="5003800" cy="720000"/>
          </a:xfrm>
        </p:spPr>
        <p:txBody>
          <a:bodyPr>
            <a:normAutofit/>
          </a:bodyPr>
          <a:lstStyle/>
          <a:p>
            <a:pPr algn="l">
              <a:lnSpc>
                <a:spcPct val="110000"/>
              </a:lnSpc>
              <a:spcAft>
                <a:spcPts val="600"/>
              </a:spcAft>
            </a:pPr>
            <a:r>
              <a:rPr lang="en-US" sz="1100"/>
              <a:t>Tyson Slocum, Energy Program Director • Public Citizen • www.citizen.org • Twitter @TysonSlocum • October 29, 2020</a:t>
            </a:r>
          </a:p>
        </p:txBody>
      </p:sp>
    </p:spTree>
    <p:extLst>
      <p:ext uri="{BB962C8B-B14F-4D97-AF65-F5344CB8AC3E}">
        <p14:creationId xmlns:p14="http://schemas.microsoft.com/office/powerpoint/2010/main" val="2006349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FAE2A12-140C-4527-B721-72C1DD3F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B43FC7-6A19-4DF3-8506-485B55500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E689040-6301-4CD3-A20F-EA809EAD5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10344100 w 12192000"/>
              <a:gd name="connsiteY1" fmla="*/ 0 h 6858000"/>
              <a:gd name="connsiteX2" fmla="*/ 10628041 w 12192000"/>
              <a:gd name="connsiteY2" fmla="*/ 181981 h 6858000"/>
              <a:gd name="connsiteX3" fmla="*/ 10890786 w 12192000"/>
              <a:gd name="connsiteY3" fmla="*/ 404196 h 6858000"/>
              <a:gd name="connsiteX4" fmla="*/ 12140703 w 12192000"/>
              <a:gd name="connsiteY4" fmla="*/ 2501275 h 6858000"/>
              <a:gd name="connsiteX5" fmla="*/ 12192000 w 12192000"/>
              <a:gd name="connsiteY5" fmla="*/ 2695497 h 6858000"/>
              <a:gd name="connsiteX6" fmla="*/ 12192000 w 12192000"/>
              <a:gd name="connsiteY6" fmla="*/ 5699618 h 6858000"/>
              <a:gd name="connsiteX7" fmla="*/ 12152883 w 12192000"/>
              <a:gd name="connsiteY7" fmla="*/ 5839731 h 6858000"/>
              <a:gd name="connsiteX8" fmla="*/ 11693517 w 12192000"/>
              <a:gd name="connsiteY8" fmla="*/ 6719283 h 6858000"/>
              <a:gd name="connsiteX9" fmla="*/ 11571478 w 12192000"/>
              <a:gd name="connsiteY9" fmla="*/ 6858000 h 6858000"/>
              <a:gd name="connsiteX10" fmla="*/ 0 w 1219200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8000">
                <a:moveTo>
                  <a:pt x="0" y="0"/>
                </a:moveTo>
                <a:lnTo>
                  <a:pt x="10344100" y="0"/>
                </a:lnTo>
                <a:lnTo>
                  <a:pt x="10628041" y="181981"/>
                </a:lnTo>
                <a:cubicBezTo>
                  <a:pt x="10728383" y="255277"/>
                  <a:pt x="10816544" y="329736"/>
                  <a:pt x="10890786" y="404196"/>
                </a:cubicBezTo>
                <a:cubicBezTo>
                  <a:pt x="11447593" y="962641"/>
                  <a:pt x="11888399" y="1637430"/>
                  <a:pt x="12140703" y="2501275"/>
                </a:cubicBezTo>
                <a:lnTo>
                  <a:pt x="12192000" y="2695497"/>
                </a:lnTo>
                <a:lnTo>
                  <a:pt x="12192000" y="5699618"/>
                </a:lnTo>
                <a:lnTo>
                  <a:pt x="12152883" y="5839731"/>
                </a:lnTo>
                <a:cubicBezTo>
                  <a:pt x="12041522" y="6174798"/>
                  <a:pt x="11888399" y="6467982"/>
                  <a:pt x="11693517" y="6719283"/>
                </a:cubicBezTo>
                <a:lnTo>
                  <a:pt x="11571478" y="6858000"/>
                </a:lnTo>
                <a:lnTo>
                  <a:pt x="0" y="685800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 name="Title 1">
            <a:extLst>
              <a:ext uri="{FF2B5EF4-FFF2-40B4-BE49-F238E27FC236}">
                <a16:creationId xmlns:a16="http://schemas.microsoft.com/office/drawing/2014/main" id="{A1DECD4A-7AE9-4359-BF58-7F3E36396CC7}"/>
              </a:ext>
            </a:extLst>
          </p:cNvPr>
          <p:cNvSpPr>
            <a:spLocks noGrp="1"/>
          </p:cNvSpPr>
          <p:nvPr>
            <p:ph type="title"/>
          </p:nvPr>
        </p:nvSpPr>
        <p:spPr>
          <a:xfrm>
            <a:off x="720000" y="619200"/>
            <a:ext cx="6923813" cy="996536"/>
          </a:xfrm>
        </p:spPr>
        <p:txBody>
          <a:bodyPr>
            <a:normAutofit/>
          </a:bodyPr>
          <a:lstStyle/>
          <a:p>
            <a:pPr algn="ctr"/>
            <a:r>
              <a:rPr lang="en-US" sz="3200" dirty="0"/>
              <a:t>FERC &amp; Courts Rely On The (incorrect) Assumption That the RTO Stakeholder Process Is Inclusive And Represent All Interests</a:t>
            </a:r>
          </a:p>
        </p:txBody>
      </p:sp>
      <p:sp>
        <p:nvSpPr>
          <p:cNvPr id="3" name="Content Placeholder 2">
            <a:extLst>
              <a:ext uri="{FF2B5EF4-FFF2-40B4-BE49-F238E27FC236}">
                <a16:creationId xmlns:a16="http://schemas.microsoft.com/office/drawing/2014/main" id="{8E52B8C7-21B1-416D-B922-ED94F162F3FB}"/>
              </a:ext>
            </a:extLst>
          </p:cNvPr>
          <p:cNvSpPr>
            <a:spLocks noGrp="1"/>
          </p:cNvSpPr>
          <p:nvPr>
            <p:ph idx="1"/>
          </p:nvPr>
        </p:nvSpPr>
        <p:spPr>
          <a:xfrm>
            <a:off x="720000" y="1802168"/>
            <a:ext cx="10716487" cy="3966808"/>
          </a:xfrm>
        </p:spPr>
        <p:txBody>
          <a:bodyPr>
            <a:normAutofit/>
          </a:bodyPr>
          <a:lstStyle/>
          <a:p>
            <a:pPr marL="0" indent="0">
              <a:lnSpc>
                <a:spcPct val="110000"/>
              </a:lnSpc>
              <a:buNone/>
            </a:pPr>
            <a:r>
              <a:rPr lang="en-US" sz="1600" i="1" dirty="0"/>
              <a:t>NRG Power Marketing, LLC v. FERC</a:t>
            </a:r>
            <a:r>
              <a:rPr lang="en-US" sz="1600" dirty="0"/>
              <a:t> (2017) limits FERC’s ability to alter RTOs § 205 filings, thereby vastly empowering the ability of RTOs to dictate the direction of market reforms. The court in </a:t>
            </a:r>
            <a:r>
              <a:rPr lang="en-US" sz="1600" i="1" dirty="0"/>
              <a:t>NRG</a:t>
            </a:r>
            <a:r>
              <a:rPr lang="en-US" sz="1600" dirty="0"/>
              <a:t> specifically mentions the rights of RTO stakeholders under § 205 in ruling against FERC. </a:t>
            </a:r>
          </a:p>
          <a:p>
            <a:pPr marL="0" indent="0">
              <a:lnSpc>
                <a:spcPct val="110000"/>
              </a:lnSpc>
              <a:buNone/>
            </a:pPr>
            <a:r>
              <a:rPr lang="en-US" sz="1600" dirty="0"/>
              <a:t>An RTO’s stakeholder process is relied upon not just as the primary vehicle to formulate and deliberate electricity policy, but votes cast in the stakeholder process lend needed creditability in the eyes of FERC </a:t>
            </a:r>
            <a:r>
              <a:rPr lang="en-US" sz="1600" u="sng" dirty="0"/>
              <a:t>and the courts </a:t>
            </a:r>
            <a:r>
              <a:rPr lang="en-US" sz="1600" dirty="0"/>
              <a:t>for market reform proposals.</a:t>
            </a:r>
          </a:p>
          <a:p>
            <a:pPr marL="0" indent="0">
              <a:lnSpc>
                <a:spcPct val="110000"/>
              </a:lnSpc>
              <a:buNone/>
            </a:pPr>
            <a:r>
              <a:rPr lang="en-US" sz="1600" dirty="0"/>
              <a:t>Therefore, FERC needs to ensure that an RTOs stakeholder process―and the underlying transparency of its broader governance process―is as accountable and accessible to the public as possible.</a:t>
            </a:r>
          </a:p>
          <a:p>
            <a:pPr marL="0" indent="0">
              <a:lnSpc>
                <a:spcPct val="110000"/>
              </a:lnSpc>
              <a:buNone/>
            </a:pPr>
            <a:r>
              <a:rPr lang="en-US" sz="1600" dirty="0"/>
              <a:t>In reality, the RTOs only are responsive to their members (owners of transmission, power plants, energy traders, </a:t>
            </a:r>
            <a:r>
              <a:rPr lang="en-US" sz="1600" dirty="0" err="1"/>
              <a:t>etc</a:t>
            </a:r>
            <a:r>
              <a:rPr lang="en-US" sz="1600" dirty="0"/>
              <a:t>) and not the public interest.</a:t>
            </a:r>
          </a:p>
          <a:p>
            <a:pPr marL="0" indent="0">
              <a:lnSpc>
                <a:spcPct val="110000"/>
              </a:lnSpc>
              <a:buNone/>
            </a:pPr>
            <a:endParaRPr lang="en-US" sz="1600" dirty="0"/>
          </a:p>
        </p:txBody>
      </p:sp>
      <p:sp>
        <p:nvSpPr>
          <p:cNvPr id="4" name="Footer Placeholder 3">
            <a:extLst>
              <a:ext uri="{FF2B5EF4-FFF2-40B4-BE49-F238E27FC236}">
                <a16:creationId xmlns:a16="http://schemas.microsoft.com/office/drawing/2014/main" id="{3DC0BA2E-1A52-4078-B1A5-BC27A44331AC}"/>
              </a:ext>
            </a:extLst>
          </p:cNvPr>
          <p:cNvSpPr>
            <a:spLocks noGrp="1"/>
          </p:cNvSpPr>
          <p:nvPr>
            <p:ph type="ftr" sz="quarter" idx="11"/>
          </p:nvPr>
        </p:nvSpPr>
        <p:spPr>
          <a:xfrm>
            <a:off x="4548188" y="6138000"/>
            <a:ext cx="5003800" cy="720000"/>
          </a:xfrm>
        </p:spPr>
        <p:txBody>
          <a:bodyPr>
            <a:normAutofit/>
          </a:bodyPr>
          <a:lstStyle/>
          <a:p>
            <a:pPr algn="l">
              <a:lnSpc>
                <a:spcPct val="110000"/>
              </a:lnSpc>
              <a:spcAft>
                <a:spcPts val="600"/>
              </a:spcAft>
            </a:pPr>
            <a:r>
              <a:rPr lang="en-US" sz="1100"/>
              <a:t>Tyson Slocum, Energy Program Director • Public Citizen • www.citizen.org • Twitter @TysonSlocum • October 29, 2020</a:t>
            </a:r>
          </a:p>
        </p:txBody>
      </p:sp>
    </p:spTree>
    <p:extLst>
      <p:ext uri="{BB962C8B-B14F-4D97-AF65-F5344CB8AC3E}">
        <p14:creationId xmlns:p14="http://schemas.microsoft.com/office/powerpoint/2010/main" val="3341567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26FFE5B-427E-4E51-A006-0B290F5995AC}"/>
              </a:ext>
            </a:extLst>
          </p:cNvPr>
          <p:cNvSpPr>
            <a:spLocks noGrp="1"/>
          </p:cNvSpPr>
          <p:nvPr>
            <p:ph type="ftr" sz="quarter" idx="11"/>
          </p:nvPr>
        </p:nvSpPr>
        <p:spPr/>
        <p:txBody>
          <a:bodyPr/>
          <a:lstStyle/>
          <a:p>
            <a:pPr algn="l"/>
            <a:r>
              <a:rPr lang="en-US"/>
              <a:t>Tyson Slocum, Energy Program Director • Public Citizen • www.citizen.org • Twitter @TysonSlocum • October 29, 2020</a:t>
            </a:r>
            <a:endParaRPr lang="en-US" dirty="0"/>
          </a:p>
        </p:txBody>
      </p:sp>
      <p:sp>
        <p:nvSpPr>
          <p:cNvPr id="5" name="Rectangle 4">
            <a:extLst>
              <a:ext uri="{FF2B5EF4-FFF2-40B4-BE49-F238E27FC236}">
                <a16:creationId xmlns:a16="http://schemas.microsoft.com/office/drawing/2014/main" id="{656405E8-4477-4171-9EA9-40A4A2033784}"/>
              </a:ext>
            </a:extLst>
          </p:cNvPr>
          <p:cNvSpPr/>
          <p:nvPr/>
        </p:nvSpPr>
        <p:spPr>
          <a:xfrm>
            <a:off x="2166151" y="1074198"/>
            <a:ext cx="7723573" cy="4801314"/>
          </a:xfrm>
          <a:prstGeom prst="rect">
            <a:avLst/>
          </a:prstGeom>
        </p:spPr>
        <p:txBody>
          <a:bodyPr wrap="square">
            <a:spAutoFit/>
          </a:bodyPr>
          <a:lstStyle/>
          <a:p>
            <a:pPr>
              <a:lnSpc>
                <a:spcPct val="115000"/>
              </a:lnSpc>
            </a:pPr>
            <a:r>
              <a:rPr lang="en-US" sz="2400" dirty="0">
                <a:latin typeface="Cambria" panose="02040503050406030204" pitchFamily="18" charset="0"/>
                <a:ea typeface="Times New Roman" panose="02020603050405020304" pitchFamily="18" charset="0"/>
                <a:cs typeface="Times New Roman" panose="02020603050405020304" pitchFamily="18" charset="0"/>
              </a:rPr>
              <a:t>In </a:t>
            </a:r>
            <a:r>
              <a:rPr lang="en-US" sz="2400" i="1" dirty="0">
                <a:latin typeface="Cambria" panose="02040503050406030204" pitchFamily="18" charset="0"/>
                <a:ea typeface="Times New Roman" panose="02020603050405020304" pitchFamily="18" charset="0"/>
                <a:cs typeface="Times New Roman" panose="02020603050405020304" pitchFamily="18" charset="0"/>
              </a:rPr>
              <a:t>California Independent System Operator Corporation v FERC</a:t>
            </a:r>
            <a:r>
              <a:rPr lang="en-US" sz="2400" dirty="0">
                <a:latin typeface="Cambria" panose="02040503050406030204" pitchFamily="18" charset="0"/>
                <a:ea typeface="Times New Roman" panose="02020603050405020304" pitchFamily="18" charset="0"/>
                <a:cs typeface="Times New Roman" panose="02020603050405020304" pitchFamily="18" charset="0"/>
              </a:rPr>
              <a:t> (2004) the court was clear that FERC has complete jurisdiction over RTOs, including their internal governance processes:</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2400" dirty="0">
                <a:latin typeface="Cambria" panose="02040503050406030204" pitchFamily="18"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r>
              <a:rPr lang="en-US" sz="2400" dirty="0">
                <a:latin typeface="Cambria" panose="02040503050406030204" pitchFamily="18" charset="0"/>
                <a:ea typeface="Times New Roman" panose="02020603050405020304" pitchFamily="18" charset="0"/>
                <a:cs typeface="Times New Roman" panose="02020603050405020304" pitchFamily="18" charset="0"/>
              </a:rPr>
              <a:t>“If FERC concludes that CAISO lacks the independence or other necessary attributes to constitute an ISO for purposes of Order No. 888, then it need not approve CAISO as an ISO . . . If California stubbornly refuses to make CAISO conform to FERC’s requirements for ISOs, then FERC can declare that CAISO is not an ISO, or threaten to do so.”</a:t>
            </a:r>
            <a:endParaRPr lang="en-US" sz="2400" dirty="0"/>
          </a:p>
        </p:txBody>
      </p:sp>
    </p:spTree>
    <p:extLst>
      <p:ext uri="{BB962C8B-B14F-4D97-AF65-F5344CB8AC3E}">
        <p14:creationId xmlns:p14="http://schemas.microsoft.com/office/powerpoint/2010/main" val="174181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357867-CFED-4488-87CC-EF5F0AD6B62D}"/>
              </a:ext>
            </a:extLst>
          </p:cNvPr>
          <p:cNvSpPr>
            <a:spLocks noGrp="1"/>
          </p:cNvSpPr>
          <p:nvPr>
            <p:ph type="title"/>
          </p:nvPr>
        </p:nvSpPr>
        <p:spPr>
          <a:xfrm>
            <a:off x="720000" y="619200"/>
            <a:ext cx="10728322" cy="1049802"/>
          </a:xfrm>
        </p:spPr>
        <p:txBody>
          <a:bodyPr>
            <a:normAutofit/>
          </a:bodyPr>
          <a:lstStyle/>
          <a:p>
            <a:pPr algn="ctr"/>
            <a:r>
              <a:rPr lang="en-US" sz="3600" dirty="0"/>
              <a:t>But A Recent FERC Order Claims Limited Authority Over Internal RTO </a:t>
            </a:r>
            <a:r>
              <a:rPr lang="en-US" sz="3600" dirty="0" err="1"/>
              <a:t>Goverance</a:t>
            </a:r>
            <a:r>
              <a:rPr lang="en-US" sz="3600" dirty="0">
                <a:ea typeface="Cambria" panose="02040503050406030204" pitchFamily="18" charset="0"/>
              </a:rPr>
              <a:t>—Hence RTOs Are FERC’s </a:t>
            </a:r>
            <a:r>
              <a:rPr lang="en-US" sz="3600" dirty="0" err="1">
                <a:ea typeface="Cambria" panose="02040503050406030204" pitchFamily="18" charset="0"/>
              </a:rPr>
              <a:t>Frankensteins</a:t>
            </a:r>
            <a:r>
              <a:rPr lang="en-US" sz="3600" dirty="0">
                <a:ea typeface="Cambria" panose="02040503050406030204" pitchFamily="18" charset="0"/>
              </a:rPr>
              <a:t>: Entities FERC Created But No Longer Controls</a:t>
            </a:r>
            <a:endParaRPr lang="en-US" sz="3600" dirty="0"/>
          </a:p>
        </p:txBody>
      </p:sp>
      <p:sp>
        <p:nvSpPr>
          <p:cNvPr id="4" name="Content Placeholder 3">
            <a:extLst>
              <a:ext uri="{FF2B5EF4-FFF2-40B4-BE49-F238E27FC236}">
                <a16:creationId xmlns:a16="http://schemas.microsoft.com/office/drawing/2014/main" id="{667DA7ED-97E0-4C0B-8972-60B74D53FD98}"/>
              </a:ext>
            </a:extLst>
          </p:cNvPr>
          <p:cNvSpPr>
            <a:spLocks noGrp="1"/>
          </p:cNvSpPr>
          <p:nvPr>
            <p:ph idx="1"/>
          </p:nvPr>
        </p:nvSpPr>
        <p:spPr>
          <a:xfrm>
            <a:off x="720000" y="1961966"/>
            <a:ext cx="10728325" cy="3807010"/>
          </a:xfrm>
        </p:spPr>
        <p:txBody>
          <a:bodyPr/>
          <a:lstStyle/>
          <a:p>
            <a:pPr marL="0" indent="0">
              <a:buNone/>
            </a:pPr>
            <a:endParaRPr lang="en-US" dirty="0"/>
          </a:p>
          <a:p>
            <a:pPr marL="0" indent="0">
              <a:buNone/>
            </a:pPr>
            <a:r>
              <a:rPr lang="en-US" dirty="0"/>
              <a:t>“NEPOOL rules prohibiting press and public attendance at NEPOOL meetings do not directly affect” just and reasonable rates, and therefore the Commission lacks jurisdiction to order NEPOOL to open its deliberations to the public. “NEPOOL’s policies prohibiting press and public attendance at and reporting on NEPOOL stakeholder meetings are further removed from jurisdictional rates than the board selection practices at issue in </a:t>
            </a:r>
            <a:r>
              <a:rPr lang="en-US" i="1" dirty="0"/>
              <a:t>CAISO</a:t>
            </a:r>
            <a:r>
              <a:rPr lang="en-US" dirty="0"/>
              <a:t>” and so FERC dismissed challenges to allow the public and journalists to attend. (</a:t>
            </a:r>
            <a:r>
              <a:rPr lang="en-US" i="1" dirty="0"/>
              <a:t>RTO Insider LLC v. New England Power Pool Participants Committee</a:t>
            </a:r>
            <a:r>
              <a:rPr lang="en-US" dirty="0"/>
              <a:t>, Docket No. EL18-196, Issued April 10, 2019, at 48 and 50)</a:t>
            </a:r>
            <a:endParaRPr lang="en-US" i="1" dirty="0"/>
          </a:p>
        </p:txBody>
      </p:sp>
      <p:sp>
        <p:nvSpPr>
          <p:cNvPr id="2" name="Footer Placeholder 1">
            <a:extLst>
              <a:ext uri="{FF2B5EF4-FFF2-40B4-BE49-F238E27FC236}">
                <a16:creationId xmlns:a16="http://schemas.microsoft.com/office/drawing/2014/main" id="{A16D6B1C-03D6-4BB2-87F4-EEA251F7D901}"/>
              </a:ext>
            </a:extLst>
          </p:cNvPr>
          <p:cNvSpPr>
            <a:spLocks noGrp="1"/>
          </p:cNvSpPr>
          <p:nvPr>
            <p:ph type="ftr" sz="quarter" idx="11"/>
          </p:nvPr>
        </p:nvSpPr>
        <p:spPr/>
        <p:txBody>
          <a:bodyPr/>
          <a:lstStyle/>
          <a:p>
            <a:r>
              <a:rPr lang="en-US"/>
              <a:t>Tyson Slocum, Energy Program Director • Public Citizen • www.citizen.org • Twitter @TysonSlocum • October 29, 2020</a:t>
            </a:r>
          </a:p>
        </p:txBody>
      </p:sp>
    </p:spTree>
    <p:extLst>
      <p:ext uri="{BB962C8B-B14F-4D97-AF65-F5344CB8AC3E}">
        <p14:creationId xmlns:p14="http://schemas.microsoft.com/office/powerpoint/2010/main" val="2948142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1D3B63D-97A2-43B6-B140-7FADB9C54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99AB3E9-A7F5-451B-8FC3-9BBE53056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2879A7-CC60-4CE1-A7E1-87D9813B9279}"/>
              </a:ext>
            </a:extLst>
          </p:cNvPr>
          <p:cNvSpPr>
            <a:spLocks noGrp="1"/>
          </p:cNvSpPr>
          <p:nvPr>
            <p:ph type="title"/>
          </p:nvPr>
        </p:nvSpPr>
        <p:spPr>
          <a:xfrm>
            <a:off x="720000" y="619200"/>
            <a:ext cx="4991961" cy="1477328"/>
          </a:xfrm>
        </p:spPr>
        <p:txBody>
          <a:bodyPr wrap="square" anchor="ctr">
            <a:noAutofit/>
          </a:bodyPr>
          <a:lstStyle/>
          <a:p>
            <a:pPr algn="ctr"/>
            <a:r>
              <a:rPr lang="en-US" sz="2800" dirty="0">
                <a:solidFill>
                  <a:srgbClr val="FF0000"/>
                </a:solidFill>
              </a:rPr>
              <a:t>Reform Option #1:</a:t>
            </a:r>
            <a:r>
              <a:rPr lang="en-US" sz="2800" dirty="0"/>
              <a:t> Create and Fund the Office of Public Participation, Where The Public Interest Can Be Financially Compensated for FERC interventions </a:t>
            </a:r>
            <a:r>
              <a:rPr lang="en-US" sz="2800" u="sng" dirty="0"/>
              <a:t>and</a:t>
            </a:r>
            <a:r>
              <a:rPr lang="en-US" sz="2800" dirty="0"/>
              <a:t> RTO Participation</a:t>
            </a:r>
          </a:p>
        </p:txBody>
      </p:sp>
      <p:sp>
        <p:nvSpPr>
          <p:cNvPr id="3" name="Content Placeholder 2">
            <a:extLst>
              <a:ext uri="{FF2B5EF4-FFF2-40B4-BE49-F238E27FC236}">
                <a16:creationId xmlns:a16="http://schemas.microsoft.com/office/drawing/2014/main" id="{CFCE7430-47EE-4025-96A4-55B182483BA4}"/>
              </a:ext>
            </a:extLst>
          </p:cNvPr>
          <p:cNvSpPr>
            <a:spLocks noGrp="1"/>
          </p:cNvSpPr>
          <p:nvPr>
            <p:ph idx="1"/>
          </p:nvPr>
        </p:nvSpPr>
        <p:spPr>
          <a:xfrm>
            <a:off x="720000" y="2541600"/>
            <a:ext cx="4991962" cy="3216273"/>
          </a:xfrm>
        </p:spPr>
        <p:txBody>
          <a:bodyPr>
            <a:normAutofit fontScale="77500" lnSpcReduction="20000"/>
          </a:bodyPr>
          <a:lstStyle/>
          <a:p>
            <a:pPr marL="0" indent="0">
              <a:buNone/>
            </a:pPr>
            <a:endParaRPr lang="en-US"/>
          </a:p>
          <a:p>
            <a:pPr marL="0" indent="0">
              <a:buNone/>
            </a:pPr>
            <a:r>
              <a:rPr lang="en-US"/>
              <a:t>1978 </a:t>
            </a:r>
            <a:r>
              <a:rPr lang="en-US" dirty="0"/>
              <a:t>hosted two seminal events: John Carpenter’s </a:t>
            </a:r>
            <a:r>
              <a:rPr lang="en-US" i="1" dirty="0"/>
              <a:t>Halloween</a:t>
            </a:r>
            <a:r>
              <a:rPr lang="en-US" dirty="0"/>
              <a:t> that would launch a franchise. </a:t>
            </a:r>
          </a:p>
          <a:p>
            <a:pPr marL="0" indent="0">
              <a:buNone/>
            </a:pPr>
            <a:r>
              <a:rPr lang="en-US" dirty="0"/>
              <a:t>And lessor known: buried in 1978’s PURPA was Section 212 in Title II, </a:t>
            </a:r>
            <a:r>
              <a:rPr lang="en-US" i="1" dirty="0"/>
              <a:t>Public participation before Federal Energy Regulatory Commission</a:t>
            </a:r>
            <a:r>
              <a:rPr lang="en-US" dirty="0"/>
              <a:t>. It requires the creation of an Office of Public Participation, which may  “provide compensation for reasonable attorney’s fees, expert witness fees, and other costs of intervening or participating in any proceeding before the Commission.” </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827F0FE5-FCAA-4254-8E9E-4957F8A7AE62}"/>
              </a:ext>
            </a:extLst>
          </p:cNvPr>
          <p:cNvPicPr>
            <a:picLocks noChangeAspect="1"/>
          </p:cNvPicPr>
          <p:nvPr/>
        </p:nvPicPr>
        <p:blipFill>
          <a:blip r:embed="rId2"/>
          <a:stretch>
            <a:fillRect/>
          </a:stretch>
        </p:blipFill>
        <p:spPr>
          <a:xfrm>
            <a:off x="6074494" y="1216241"/>
            <a:ext cx="5656261" cy="4341180"/>
          </a:xfrm>
          <a:custGeom>
            <a:avLst/>
            <a:gdLst/>
            <a:ahLst/>
            <a:cxnLst/>
            <a:rect l="l" t="t" r="r" b="b"/>
            <a:pathLst>
              <a:path w="5014800" h="5409338">
                <a:moveTo>
                  <a:pt x="0" y="0"/>
                </a:moveTo>
                <a:lnTo>
                  <a:pt x="5014800" y="0"/>
                </a:lnTo>
                <a:lnTo>
                  <a:pt x="5014800" y="5409338"/>
                </a:lnTo>
                <a:lnTo>
                  <a:pt x="0" y="5409338"/>
                </a:lnTo>
                <a:close/>
              </a:path>
            </a:pathLst>
          </a:custGeom>
        </p:spPr>
      </p:pic>
      <p:sp>
        <p:nvSpPr>
          <p:cNvPr id="4" name="Footer Placeholder 3">
            <a:extLst>
              <a:ext uri="{FF2B5EF4-FFF2-40B4-BE49-F238E27FC236}">
                <a16:creationId xmlns:a16="http://schemas.microsoft.com/office/drawing/2014/main" id="{82ED7C28-A048-4716-BDB2-8060DA5DE154}"/>
              </a:ext>
            </a:extLst>
          </p:cNvPr>
          <p:cNvSpPr>
            <a:spLocks noGrp="1"/>
          </p:cNvSpPr>
          <p:nvPr>
            <p:ph type="ftr" sz="quarter" idx="11"/>
          </p:nvPr>
        </p:nvSpPr>
        <p:spPr>
          <a:xfrm>
            <a:off x="4548188" y="6138000"/>
            <a:ext cx="5003800" cy="720000"/>
          </a:xfrm>
        </p:spPr>
        <p:txBody>
          <a:bodyPr>
            <a:normAutofit/>
          </a:bodyPr>
          <a:lstStyle/>
          <a:p>
            <a:pPr algn="l">
              <a:lnSpc>
                <a:spcPct val="110000"/>
              </a:lnSpc>
              <a:spcAft>
                <a:spcPts val="600"/>
              </a:spcAft>
            </a:pPr>
            <a:r>
              <a:rPr lang="en-US" sz="1100"/>
              <a:t>Tyson Slocum, Energy Program Director • Public Citizen • www.citizen.org • Twitter @TysonSlocum • October 29, 2020</a:t>
            </a:r>
          </a:p>
        </p:txBody>
      </p:sp>
    </p:spTree>
    <p:extLst>
      <p:ext uri="{BB962C8B-B14F-4D97-AF65-F5344CB8AC3E}">
        <p14:creationId xmlns:p14="http://schemas.microsoft.com/office/powerpoint/2010/main" val="3842338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1D3B63D-97A2-43B6-B140-7FADB9C54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99AB3E9-A7F5-451B-8FC3-9BBE53056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9CCD01-D0F7-4005-B06B-38135AF0342D}"/>
              </a:ext>
            </a:extLst>
          </p:cNvPr>
          <p:cNvSpPr>
            <a:spLocks noGrp="1"/>
          </p:cNvSpPr>
          <p:nvPr>
            <p:ph type="title"/>
          </p:nvPr>
        </p:nvSpPr>
        <p:spPr>
          <a:xfrm>
            <a:off x="720000" y="619200"/>
            <a:ext cx="4991961" cy="1477328"/>
          </a:xfrm>
        </p:spPr>
        <p:txBody>
          <a:bodyPr wrap="square" anchor="ctr">
            <a:normAutofit/>
          </a:bodyPr>
          <a:lstStyle/>
          <a:p>
            <a:pPr algn="ctr"/>
            <a:r>
              <a:rPr lang="en-US" sz="3200" dirty="0"/>
              <a:t>Public Citizen Led A 2016 Petition Asking FERC to Create &amp; Fund the Office of Public Participation, But We’ve Been Ignored Thus Far</a:t>
            </a:r>
          </a:p>
        </p:txBody>
      </p:sp>
      <p:sp>
        <p:nvSpPr>
          <p:cNvPr id="3" name="Content Placeholder 2">
            <a:extLst>
              <a:ext uri="{FF2B5EF4-FFF2-40B4-BE49-F238E27FC236}">
                <a16:creationId xmlns:a16="http://schemas.microsoft.com/office/drawing/2014/main" id="{61BA0C54-981A-498C-ABF0-99CC605D2F41}"/>
              </a:ext>
            </a:extLst>
          </p:cNvPr>
          <p:cNvSpPr>
            <a:spLocks noGrp="1"/>
          </p:cNvSpPr>
          <p:nvPr>
            <p:ph idx="1"/>
          </p:nvPr>
        </p:nvSpPr>
        <p:spPr>
          <a:xfrm>
            <a:off x="720000" y="2541600"/>
            <a:ext cx="4991962" cy="3216273"/>
          </a:xfrm>
        </p:spPr>
        <p:txBody>
          <a:bodyPr>
            <a:normAutofit fontScale="85000" lnSpcReduction="20000"/>
          </a:bodyPr>
          <a:lstStyle/>
          <a:p>
            <a:r>
              <a:rPr lang="en-US" dirty="0"/>
              <a:t>We have drafted a Petition for a Writ of Mandamus To FERC to compel the Commission to respond to our petition.</a:t>
            </a:r>
          </a:p>
          <a:p>
            <a:r>
              <a:rPr lang="en-US" dirty="0"/>
              <a:t>We prefer the existing statutory model that “coordinates assistance” rather than a consumer/public advocate.</a:t>
            </a:r>
          </a:p>
          <a:p>
            <a:pPr lvl="1"/>
            <a:r>
              <a:rPr lang="en-US" dirty="0"/>
              <a:t>The advocacy office could undermine public interest/environmental FERC advocacy if the advocacy office takes a contrary position from outside advocates like us.</a:t>
            </a:r>
          </a:p>
          <a:p>
            <a:pPr marL="0" indent="0">
              <a:buNone/>
            </a:pPr>
            <a:endParaRPr lang="en-US" dirty="0"/>
          </a:p>
          <a:p>
            <a:pPr marL="0" indent="0">
              <a:buNone/>
            </a:pPr>
            <a:endParaRPr lang="en-US" dirty="0"/>
          </a:p>
          <a:p>
            <a:pPr marL="0" indent="0">
              <a:buNone/>
            </a:pPr>
            <a:endParaRPr lang="en-US" dirty="0"/>
          </a:p>
        </p:txBody>
      </p:sp>
      <p:pic>
        <p:nvPicPr>
          <p:cNvPr id="5" name="Picture 4">
            <a:hlinkClick r:id="rId2"/>
            <a:extLst>
              <a:ext uri="{FF2B5EF4-FFF2-40B4-BE49-F238E27FC236}">
                <a16:creationId xmlns:a16="http://schemas.microsoft.com/office/drawing/2014/main" id="{D1E1AE83-4CBC-497C-B64E-F7008FAC197A}"/>
              </a:ext>
            </a:extLst>
          </p:cNvPr>
          <p:cNvPicPr>
            <a:picLocks noChangeAspect="1"/>
          </p:cNvPicPr>
          <p:nvPr/>
        </p:nvPicPr>
        <p:blipFill>
          <a:blip r:embed="rId3"/>
          <a:stretch>
            <a:fillRect/>
          </a:stretch>
        </p:blipFill>
        <p:spPr>
          <a:xfrm>
            <a:off x="6161272" y="1207363"/>
            <a:ext cx="5503986" cy="4361908"/>
          </a:xfrm>
          <a:custGeom>
            <a:avLst/>
            <a:gdLst/>
            <a:ahLst/>
            <a:cxnLst/>
            <a:rect l="l" t="t" r="r" b="b"/>
            <a:pathLst>
              <a:path w="5014800" h="5409338">
                <a:moveTo>
                  <a:pt x="0" y="0"/>
                </a:moveTo>
                <a:lnTo>
                  <a:pt x="5014800" y="0"/>
                </a:lnTo>
                <a:lnTo>
                  <a:pt x="5014800" y="5409338"/>
                </a:lnTo>
                <a:lnTo>
                  <a:pt x="0" y="5409338"/>
                </a:lnTo>
                <a:close/>
              </a:path>
            </a:pathLst>
          </a:custGeom>
        </p:spPr>
      </p:pic>
      <p:sp>
        <p:nvSpPr>
          <p:cNvPr id="4" name="Footer Placeholder 3">
            <a:extLst>
              <a:ext uri="{FF2B5EF4-FFF2-40B4-BE49-F238E27FC236}">
                <a16:creationId xmlns:a16="http://schemas.microsoft.com/office/drawing/2014/main" id="{68BCEEF3-8530-48DA-9FAF-8480FD0ADDDE}"/>
              </a:ext>
            </a:extLst>
          </p:cNvPr>
          <p:cNvSpPr>
            <a:spLocks noGrp="1"/>
          </p:cNvSpPr>
          <p:nvPr>
            <p:ph type="ftr" sz="quarter" idx="11"/>
          </p:nvPr>
        </p:nvSpPr>
        <p:spPr>
          <a:xfrm>
            <a:off x="4548188" y="6138000"/>
            <a:ext cx="5003800" cy="720000"/>
          </a:xfrm>
        </p:spPr>
        <p:txBody>
          <a:bodyPr>
            <a:normAutofit/>
          </a:bodyPr>
          <a:lstStyle/>
          <a:p>
            <a:pPr algn="l">
              <a:lnSpc>
                <a:spcPct val="110000"/>
              </a:lnSpc>
              <a:spcAft>
                <a:spcPts val="600"/>
              </a:spcAft>
            </a:pPr>
            <a:r>
              <a:rPr lang="en-US" sz="1100"/>
              <a:t>Tyson Slocum, Energy Program Director • Public Citizen • www.citizen.org • Twitter @TysonSlocum • October 29, 2020</a:t>
            </a:r>
          </a:p>
        </p:txBody>
      </p:sp>
    </p:spTree>
    <p:extLst>
      <p:ext uri="{BB962C8B-B14F-4D97-AF65-F5344CB8AC3E}">
        <p14:creationId xmlns:p14="http://schemas.microsoft.com/office/powerpoint/2010/main" val="492378218"/>
      </p:ext>
    </p:extLst>
  </p:cSld>
  <p:clrMapOvr>
    <a:masterClrMapping/>
  </p:clrMapOvr>
</p:sld>
</file>

<file path=ppt/theme/theme1.xml><?xml version="1.0" encoding="utf-8"?>
<a:theme xmlns:a="http://schemas.openxmlformats.org/drawingml/2006/main" name="BlobVTI">
  <a:themeElements>
    <a:clrScheme name="Blob V2">
      <a:dk1>
        <a:sysClr val="windowText" lastClr="000000"/>
      </a:dk1>
      <a:lt1>
        <a:sysClr val="window" lastClr="FFFFFF"/>
      </a:lt1>
      <a:dk2>
        <a:srgbClr val="0B2827"/>
      </a:dk2>
      <a:lt2>
        <a:srgbClr val="DAE3E3"/>
      </a:lt2>
      <a:accent1>
        <a:srgbClr val="B495C2"/>
      </a:accent1>
      <a:accent2>
        <a:srgbClr val="767E37"/>
      </a:accent2>
      <a:accent3>
        <a:srgbClr val="8FA3A3"/>
      </a:accent3>
      <a:accent4>
        <a:srgbClr val="CE7F01"/>
      </a:accent4>
      <a:accent5>
        <a:srgbClr val="D15A29"/>
      </a:accent5>
      <a:accent6>
        <a:srgbClr val="B88470"/>
      </a:accent6>
      <a:hlink>
        <a:srgbClr val="B57001"/>
      </a:hlink>
      <a:folHlink>
        <a:srgbClr val="996209"/>
      </a:folHlink>
    </a:clrScheme>
    <a:fontScheme name="Blob">
      <a:majorFont>
        <a:latin typeface="The Hand Extrablack"/>
        <a:ea typeface=""/>
        <a:cs typeface=""/>
      </a:majorFont>
      <a:minorFont>
        <a:latin typeface="Sagona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1861</Words>
  <Application>Microsoft Office PowerPoint</Application>
  <PresentationFormat>Widescreen</PresentationFormat>
  <Paragraphs>67</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Cambria</vt:lpstr>
      <vt:lpstr>Sagona Book</vt:lpstr>
      <vt:lpstr>The Hand Extrablack</vt:lpstr>
      <vt:lpstr>BlobVTI</vt:lpstr>
      <vt:lpstr>FERC’s RTO Frankenstein is more trick than treat </vt:lpstr>
      <vt:lpstr>The Only Way RTOs Can Deliver Treats For Consumers Is To Stop The Tricks They Use That Deny The Public Interest Meaningful Opportunity To Participate Public Citizen’s Five Point Reform Plan</vt:lpstr>
      <vt:lpstr>In 1996, FERC Order 888 suggested the concept of an Independent System Operator as one way to satisfy the requirement of providing non-discriminatory access to transmission.</vt:lpstr>
      <vt:lpstr>FERC Has Allowed ISOs/RTOs To Privatize Electricity Policy Making</vt:lpstr>
      <vt:lpstr>FERC &amp; Courts Rely On The (incorrect) Assumption That the RTO Stakeholder Process Is Inclusive And Represent All Interests</vt:lpstr>
      <vt:lpstr>PowerPoint Presentation</vt:lpstr>
      <vt:lpstr>But A Recent FERC Order Claims Limited Authority Over Internal RTO Goverance—Hence RTOs Are FERC’s Frankensteins: Entities FERC Created But No Longer Controls</vt:lpstr>
      <vt:lpstr>Reform Option #1: Create and Fund the Office of Public Participation, Where The Public Interest Can Be Financially Compensated for FERC interventions and RTO Participation</vt:lpstr>
      <vt:lpstr>Public Citizen Led A 2016 Petition Asking FERC to Create &amp; Fund the Office of Public Participation, But We’ve Been Ignored Thus Far</vt:lpstr>
      <vt:lpstr>Reform Option #2: Replace Some RTO Stakeholder Functions With FERC Advisory Committees</vt:lpstr>
      <vt:lpstr>Reform Option #3: Urge FERC To Conduct a Notice of Inquiry of Order 719</vt:lpstr>
      <vt:lpstr>   “the Commission will require that RTOs and ISOs continue over time to consider customer and other stakeholder needs as the architecture or market environment of the RTO or ISO changes. This criterion is necessary to ensure that responsiveness continues into the future.” Order 719, At 509.  "we find that RTOs and ISOs must provide an avenue for customers and other stakeholders to present their views on RTO and ISO decision-making, and to have those views considered.” Order 719, At 503.  </vt:lpstr>
      <vt:lpstr>Reform Option #4: Subject All RTOs to Federal Open Meeting Requirements and FOIA</vt:lpstr>
      <vt:lpstr>Reform Option #5: Separate stakeholder function completely from the RTO (similar to NEPOOL, but have more structural accountability), or abandon the stakeholder process entirely (CAISO)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FERC’s RTO Frankenstein is more trick than treat </dc:title>
  <dc:creator>Tyson Slocum</dc:creator>
  <cp:lastModifiedBy>Tyson Slocum</cp:lastModifiedBy>
  <cp:revision>1</cp:revision>
  <dcterms:created xsi:type="dcterms:W3CDTF">2020-10-27T19:25:32Z</dcterms:created>
  <dcterms:modified xsi:type="dcterms:W3CDTF">2020-10-27T20:09:30Z</dcterms:modified>
</cp:coreProperties>
</file>