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58" r:id="rId3"/>
    <p:sldId id="259" r:id="rId4"/>
    <p:sldId id="260" r:id="rId5"/>
    <p:sldId id="261" r:id="rId6"/>
    <p:sldId id="267" r:id="rId7"/>
    <p:sldId id="282" r:id="rId8"/>
    <p:sldId id="269" r:id="rId9"/>
    <p:sldId id="270" r:id="rId10"/>
    <p:sldId id="283" r:id="rId11"/>
    <p:sldId id="277" r:id="rId12"/>
    <p:sldId id="284" r:id="rId13"/>
    <p:sldId id="285" r:id="rId14"/>
    <p:sldId id="278" r:id="rId15"/>
    <p:sldId id="286" r:id="rId16"/>
    <p:sldId id="287" r:id="rId17"/>
    <p:sldId id="288" r:id="rId18"/>
    <p:sldId id="28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Grotophorst" initials="ZG"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p:scale>
          <a:sx n="125" d="100"/>
          <a:sy n="125" d="100"/>
        </p:scale>
        <p:origin x="-122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2993751887207E-2"/>
          <c:y val="0.4842323097887371"/>
          <c:w val="0.97113997113997119"/>
          <c:h val="0.42699919160411781"/>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0"/>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C963-4733-9E08-27AD9C19BC60}"/>
              </c:ext>
            </c:extLst>
          </c:dPt>
          <c:dPt>
            <c:idx val="1"/>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C963-4733-9E08-27AD9C19BC60}"/>
              </c:ext>
            </c:extLst>
          </c:dPt>
          <c:dPt>
            <c:idx val="2"/>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C963-4733-9E08-27AD9C19BC60}"/>
              </c:ext>
            </c:extLst>
          </c:dPt>
          <c:dPt>
            <c:idx val="7"/>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7-C963-4733-9E08-27AD9C19BC60}"/>
              </c:ext>
            </c:extLst>
          </c:dPt>
          <c:dPt>
            <c:idx val="8"/>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9-C963-4733-9E08-27AD9C19BC60}"/>
              </c:ext>
            </c:extLst>
          </c:dPt>
          <c:dPt>
            <c:idx val="9"/>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B-C963-4733-9E08-27AD9C19BC60}"/>
              </c:ext>
            </c:extLst>
          </c:dPt>
          <c:dPt>
            <c:idx val="10"/>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C963-4733-9E08-27AD9C19BC60}"/>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F-C963-4733-9E08-27AD9C19BC60}"/>
              </c:ext>
            </c:extLst>
          </c:dPt>
          <c:dLbls>
            <c:spPr>
              <a:noFill/>
              <a:ln w="25472">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10</c:v>
                </c:pt>
                <c:pt idx="1">
                  <c:v>86</c:v>
                </c:pt>
                <c:pt idx="2">
                  <c:v>5</c:v>
                </c:pt>
              </c:numCache>
            </c:numRef>
          </c:val>
          <c:extLst xmlns:c16r2="http://schemas.microsoft.com/office/drawing/2015/06/chart">
            <c:ext xmlns:c16="http://schemas.microsoft.com/office/drawing/2014/chart" uri="{C3380CC4-5D6E-409C-BE32-E72D297353CC}">
              <c16:uniqueId val="{00000010-C963-4733-9E08-27AD9C19BC60}"/>
            </c:ext>
          </c:extLst>
        </c:ser>
        <c:dLbls>
          <c:showLegendKey val="0"/>
          <c:showVal val="1"/>
          <c:showCatName val="0"/>
          <c:showSerName val="0"/>
          <c:showPercent val="0"/>
          <c:showBubbleSize val="0"/>
        </c:dLbls>
        <c:gapWidth val="60"/>
        <c:axId val="156022272"/>
        <c:axId val="34213824"/>
      </c:barChart>
      <c:barChart>
        <c:barDir val="col"/>
        <c:grouping val="clustered"/>
        <c:varyColors val="0"/>
        <c:ser>
          <c:idx val="0"/>
          <c:order val="0"/>
          <c:tx>
            <c:strRef>
              <c:f>Sheet2!$A$2</c:f>
              <c:strCache>
                <c:ptCount val="1"/>
                <c:pt idx="0">
                  <c:v>Intensity</c:v>
                </c:pt>
              </c:strCache>
            </c:strRef>
          </c:tx>
          <c:spPr>
            <a:solidFill>
              <a:srgbClr val="0085B4"/>
            </a:solidFill>
            <a:ln w="12736">
              <a:solidFill>
                <a:srgbClr val="FFFFFF"/>
              </a:solidFill>
              <a:prstDash val="solid"/>
            </a:ln>
          </c:spPr>
          <c:invertIfNegative val="0"/>
          <c:dPt>
            <c:idx val="0"/>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2-C963-4733-9E08-27AD9C19BC60}"/>
              </c:ext>
            </c:extLst>
          </c:dPt>
          <c:dPt>
            <c:idx val="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4-C963-4733-9E08-27AD9C19BC60}"/>
              </c:ext>
            </c:extLst>
          </c:dPt>
          <c:dPt>
            <c:idx val="2"/>
            <c:invertIfNegative val="0"/>
            <c:bubble3D val="0"/>
            <c:spPr>
              <a:solidFill>
                <a:schemeClr val="tx1">
                  <a:lumMod val="50000"/>
                  <a:lumOff val="50000"/>
                </a:schemeClr>
              </a:solidFill>
              <a:ln w="12736">
                <a:solidFill>
                  <a:srgbClr val="FFFFFF"/>
                </a:solidFill>
                <a:prstDash val="solid"/>
              </a:ln>
            </c:spPr>
            <c:extLst xmlns:c16r2="http://schemas.microsoft.com/office/drawing/2015/06/chart">
              <c:ext xmlns:c16="http://schemas.microsoft.com/office/drawing/2014/chart" uri="{C3380CC4-5D6E-409C-BE32-E72D297353CC}">
                <c16:uniqueId val="{00000016-C963-4733-9E08-27AD9C19BC60}"/>
              </c:ext>
            </c:extLst>
          </c:dPt>
          <c:dPt>
            <c:idx val="7"/>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8-C963-4733-9E08-27AD9C19BC60}"/>
              </c:ext>
            </c:extLst>
          </c:dPt>
          <c:dPt>
            <c:idx val="9"/>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A-C963-4733-9E08-27AD9C19BC60}"/>
              </c:ext>
            </c:extLst>
          </c:dPt>
          <c:dPt>
            <c:idx val="10"/>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C-C963-4733-9E08-27AD9C19BC60}"/>
              </c:ext>
            </c:extLst>
          </c:dPt>
          <c:dPt>
            <c:idx val="1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E-C963-4733-9E08-27AD9C19BC60}"/>
              </c:ext>
            </c:extLst>
          </c:dPt>
          <c:dLbls>
            <c:dLbl>
              <c:idx val="0"/>
              <c:layout>
                <c:manualLayout>
                  <c:x val="0"/>
                  <c:y val="5.429120224907117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963-4733-9E08-27AD9C19BC6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963-4733-9E08-27AD9C19BC60}"/>
                </c:ext>
              </c:extLst>
            </c:dLbl>
            <c:spPr>
              <a:noFill/>
              <a:ln w="25472">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Sheet2!$B$2:$D$2</c:f>
              <c:numCache>
                <c:formatCode>General</c:formatCode>
                <c:ptCount val="3"/>
                <c:pt idx="0">
                  <c:v>7</c:v>
                </c:pt>
                <c:pt idx="1">
                  <c:v>77</c:v>
                </c:pt>
                <c:pt idx="2">
                  <c:v>5</c:v>
                </c:pt>
              </c:numCache>
            </c:numRef>
          </c:val>
          <c:extLst xmlns:c16r2="http://schemas.microsoft.com/office/drawing/2015/06/chart">
            <c:ext xmlns:c16="http://schemas.microsoft.com/office/drawing/2014/chart" uri="{C3380CC4-5D6E-409C-BE32-E72D297353CC}">
              <c16:uniqueId val="{0000001F-C963-4733-9E08-27AD9C19BC60}"/>
            </c:ext>
          </c:extLst>
        </c:ser>
        <c:dLbls>
          <c:showLegendKey val="0"/>
          <c:showVal val="1"/>
          <c:showCatName val="0"/>
          <c:showSerName val="0"/>
          <c:showPercent val="0"/>
          <c:showBubbleSize val="0"/>
        </c:dLbls>
        <c:gapWidth val="60"/>
        <c:axId val="156023808"/>
        <c:axId val="34215552"/>
      </c:barChart>
      <c:catAx>
        <c:axId val="156022272"/>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34213824"/>
        <c:crosses val="autoZero"/>
        <c:auto val="1"/>
        <c:lblAlgn val="ctr"/>
        <c:lblOffset val="100"/>
        <c:tickLblSkip val="1"/>
        <c:tickMarkSkip val="1"/>
        <c:noMultiLvlLbl val="0"/>
      </c:catAx>
      <c:valAx>
        <c:axId val="34213824"/>
        <c:scaling>
          <c:orientation val="minMax"/>
        </c:scaling>
        <c:delete val="1"/>
        <c:axPos val="l"/>
        <c:numFmt formatCode="General" sourceLinked="1"/>
        <c:majorTickMark val="out"/>
        <c:minorTickMark val="none"/>
        <c:tickLblPos val="nextTo"/>
        <c:crossAx val="156022272"/>
        <c:crosses val="autoZero"/>
        <c:crossBetween val="between"/>
      </c:valAx>
      <c:catAx>
        <c:axId val="156023808"/>
        <c:scaling>
          <c:orientation val="minMax"/>
        </c:scaling>
        <c:delete val="1"/>
        <c:axPos val="b"/>
        <c:numFmt formatCode="General" sourceLinked="1"/>
        <c:majorTickMark val="out"/>
        <c:minorTickMark val="none"/>
        <c:tickLblPos val="nextTo"/>
        <c:crossAx val="34215552"/>
        <c:crosses val="autoZero"/>
        <c:auto val="1"/>
        <c:lblAlgn val="ctr"/>
        <c:lblOffset val="100"/>
        <c:noMultiLvlLbl val="0"/>
      </c:catAx>
      <c:valAx>
        <c:axId val="34215552"/>
        <c:scaling>
          <c:orientation val="minMax"/>
        </c:scaling>
        <c:delete val="1"/>
        <c:axPos val="r"/>
        <c:numFmt formatCode="General" sourceLinked="1"/>
        <c:majorTickMark val="out"/>
        <c:minorTickMark val="none"/>
        <c:tickLblPos val="nextTo"/>
        <c:crossAx val="156023808"/>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8807339449599"/>
          <c:y val="9.0940959643033378E-2"/>
          <c:w val="0.54732991709369661"/>
          <c:h val="0.88767748166455085"/>
        </c:manualLayout>
      </c:layout>
      <c:barChart>
        <c:barDir val="bar"/>
        <c:grouping val="clustered"/>
        <c:varyColors val="0"/>
        <c:ser>
          <c:idx val="1"/>
          <c:order val="1"/>
          <c:tx>
            <c:strRef>
              <c:f>Sheet2!$D$3</c:f>
              <c:strCache>
                <c:ptCount val="1"/>
                <c:pt idx="0">
                  <c:v>No</c:v>
                </c:pt>
              </c:strCache>
            </c:strRef>
          </c:tx>
          <c:spPr>
            <a:solidFill>
              <a:schemeClr val="accent1"/>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Sheet2!$D$4:$D$28</c:f>
              <c:numCache>
                <c:formatCode>General</c:formatCode>
                <c:ptCount val="25"/>
                <c:pt idx="0">
                  <c:v>-13</c:v>
                </c:pt>
                <c:pt idx="2">
                  <c:v>-16</c:v>
                </c:pt>
                <c:pt idx="3">
                  <c:v>-11</c:v>
                </c:pt>
                <c:pt idx="5">
                  <c:v>-13</c:v>
                </c:pt>
                <c:pt idx="6">
                  <c:v>-14</c:v>
                </c:pt>
                <c:pt idx="8">
                  <c:v>-13</c:v>
                </c:pt>
                <c:pt idx="9">
                  <c:v>-17</c:v>
                </c:pt>
                <c:pt idx="10">
                  <c:v>-12</c:v>
                </c:pt>
                <c:pt idx="12">
                  <c:v>-9</c:v>
                </c:pt>
                <c:pt idx="13">
                  <c:v>-17</c:v>
                </c:pt>
                <c:pt idx="15">
                  <c:v>-15</c:v>
                </c:pt>
                <c:pt idx="16">
                  <c:v>-13</c:v>
                </c:pt>
                <c:pt idx="18">
                  <c:v>-16</c:v>
                </c:pt>
                <c:pt idx="19">
                  <c:v>-13</c:v>
                </c:pt>
                <c:pt idx="20">
                  <c:v>-11</c:v>
                </c:pt>
                <c:pt idx="22">
                  <c:v>-14</c:v>
                </c:pt>
                <c:pt idx="23">
                  <c:v>-14</c:v>
                </c:pt>
                <c:pt idx="24">
                  <c:v>-10</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182793728"/>
        <c:axId val="149120704"/>
      </c:barChart>
      <c:barChart>
        <c:barDir val="bar"/>
        <c:grouping val="clustered"/>
        <c:varyColors val="0"/>
        <c:ser>
          <c:idx val="0"/>
          <c:order val="0"/>
          <c:tx>
            <c:strRef>
              <c:f>Sheet2!$C$3</c:f>
              <c:strCache>
                <c:ptCount val="1"/>
                <c:pt idx="0">
                  <c:v>Yes</c:v>
                </c:pt>
              </c:strCache>
            </c:strRef>
          </c:tx>
          <c:spPr>
            <a:solidFill>
              <a:srgbClr val="0085B4"/>
            </a:solidFill>
            <a:ln w="14771">
              <a:noFill/>
              <a:prstDash val="solid"/>
            </a:ln>
          </c:spPr>
          <c:invertIfNegative val="0"/>
          <c:dLbls>
            <c:dLbl>
              <c:idx val="17"/>
              <c:layout>
                <c:manualLayout>
                  <c:x val="0"/>
                  <c:y val="5.0609635231054072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4A-4146-9A64-0FAA44FC4EC7}"/>
                </c:ext>
              </c:extLst>
            </c:dLbl>
            <c:dLbl>
              <c:idx val="25"/>
              <c:layout>
                <c:manualLayout>
                  <c:x val="0"/>
                  <c:y val="-2.14230585933051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Sheet2!$C$4:$C$28</c:f>
              <c:numCache>
                <c:formatCode>General</c:formatCode>
                <c:ptCount val="25"/>
                <c:pt idx="0">
                  <c:v>84</c:v>
                </c:pt>
                <c:pt idx="2">
                  <c:v>80</c:v>
                </c:pt>
                <c:pt idx="3">
                  <c:v>87</c:v>
                </c:pt>
                <c:pt idx="5">
                  <c:v>82</c:v>
                </c:pt>
                <c:pt idx="6">
                  <c:v>85</c:v>
                </c:pt>
                <c:pt idx="8">
                  <c:v>86</c:v>
                </c:pt>
                <c:pt idx="9">
                  <c:v>79</c:v>
                </c:pt>
                <c:pt idx="10">
                  <c:v>86</c:v>
                </c:pt>
                <c:pt idx="12">
                  <c:v>86</c:v>
                </c:pt>
                <c:pt idx="13">
                  <c:v>81</c:v>
                </c:pt>
                <c:pt idx="15">
                  <c:v>81</c:v>
                </c:pt>
                <c:pt idx="16">
                  <c:v>84</c:v>
                </c:pt>
                <c:pt idx="18">
                  <c:v>83</c:v>
                </c:pt>
                <c:pt idx="19">
                  <c:v>84</c:v>
                </c:pt>
                <c:pt idx="20">
                  <c:v>85</c:v>
                </c:pt>
                <c:pt idx="22">
                  <c:v>83</c:v>
                </c:pt>
                <c:pt idx="23">
                  <c:v>83</c:v>
                </c:pt>
                <c:pt idx="24">
                  <c:v>88</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182800384"/>
        <c:axId val="149121856"/>
      </c:barChart>
      <c:catAx>
        <c:axId val="182793728"/>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149120704"/>
        <c:crosses val="autoZero"/>
        <c:auto val="1"/>
        <c:lblAlgn val="ctr"/>
        <c:lblOffset val="100"/>
        <c:tickLblSkip val="1"/>
        <c:tickMarkSkip val="1"/>
        <c:noMultiLvlLbl val="0"/>
      </c:catAx>
      <c:valAx>
        <c:axId val="149120704"/>
        <c:scaling>
          <c:orientation val="minMax"/>
          <c:max val="95"/>
          <c:min val="-30"/>
        </c:scaling>
        <c:delete val="1"/>
        <c:axPos val="t"/>
        <c:numFmt formatCode="General" sourceLinked="1"/>
        <c:majorTickMark val="out"/>
        <c:minorTickMark val="none"/>
        <c:tickLblPos val="nextTo"/>
        <c:crossAx val="182793728"/>
        <c:crosses val="autoZero"/>
        <c:crossBetween val="between"/>
      </c:valAx>
      <c:catAx>
        <c:axId val="182800384"/>
        <c:scaling>
          <c:orientation val="maxMin"/>
        </c:scaling>
        <c:delete val="1"/>
        <c:axPos val="l"/>
        <c:numFmt formatCode="General" sourceLinked="1"/>
        <c:majorTickMark val="out"/>
        <c:minorTickMark val="none"/>
        <c:tickLblPos val="nextTo"/>
        <c:crossAx val="149121856"/>
        <c:crosses val="autoZero"/>
        <c:auto val="1"/>
        <c:lblAlgn val="ctr"/>
        <c:lblOffset val="100"/>
        <c:noMultiLvlLbl val="0"/>
      </c:catAx>
      <c:valAx>
        <c:axId val="149121856"/>
        <c:scaling>
          <c:orientation val="minMax"/>
        </c:scaling>
        <c:delete val="1"/>
        <c:axPos val="b"/>
        <c:numFmt formatCode="General" sourceLinked="1"/>
        <c:majorTickMark val="out"/>
        <c:minorTickMark val="none"/>
        <c:tickLblPos val="nextTo"/>
        <c:crossAx val="182800384"/>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b="1" i="1" u="sng" strike="noStrike" baseline="0">
                <a:solidFill>
                  <a:srgbClr val="000000"/>
                </a:solidFill>
                <a:latin typeface="Calibri"/>
                <a:ea typeface="Calibri"/>
                <a:cs typeface="Calibri"/>
              </a:defRPr>
            </a:pPr>
            <a:r>
              <a:rPr lang="en-US" sz="2000" b="1" i="0" u="sng" strike="noStrike" baseline="0" dirty="0">
                <a:effectLst/>
              </a:rPr>
              <a:t>Perception of Typical Medical Resident Shift Length (in hours)</a:t>
            </a:r>
            <a:endParaRPr lang="en-US" sz="2000" b="1" i="0" u="sng" dirty="0"/>
          </a:p>
        </c:rich>
      </c:tx>
      <c:layout>
        <c:manualLayout>
          <c:xMode val="edge"/>
          <c:yMode val="edge"/>
          <c:x val="0.14216752619829012"/>
          <c:y val="8.8860087406810936E-3"/>
        </c:manualLayout>
      </c:layout>
      <c:overlay val="0"/>
      <c:spPr>
        <a:noFill/>
        <a:ln w="9525">
          <a:solidFill>
            <a:schemeClr val="bg1"/>
          </a:solidFill>
        </a:ln>
        <a:effectLst>
          <a:outerShdw dir="5400000" algn="ctr" rotWithShape="0">
            <a:srgbClr val="000000">
              <a:alpha val="43137"/>
            </a:srgbClr>
          </a:outerShdw>
        </a:effectLst>
      </c:spPr>
    </c:title>
    <c:autoTitleDeleted val="0"/>
    <c:plotArea>
      <c:layout>
        <c:manualLayout>
          <c:layoutTarget val="inner"/>
          <c:xMode val="edge"/>
          <c:yMode val="edge"/>
          <c:x val="1.5872993751887207E-2"/>
          <c:y val="0.29492737959170245"/>
          <c:w val="0.97113997113997119"/>
          <c:h val="0.59253532307295764"/>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0"/>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8124-4410-9768-3EF92DE0E288}"/>
              </c:ext>
            </c:extLst>
          </c:dPt>
          <c:dPt>
            <c:idx val="1"/>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8124-4410-9768-3EF92DE0E288}"/>
              </c:ext>
            </c:extLst>
          </c:dPt>
          <c:dPt>
            <c:idx val="2"/>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8124-4410-9768-3EF92DE0E288}"/>
              </c:ext>
            </c:extLst>
          </c:dPt>
          <c:dPt>
            <c:idx val="3"/>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7-8124-4410-9768-3EF92DE0E288}"/>
              </c:ext>
            </c:extLst>
          </c:dPt>
          <c:dPt>
            <c:idx val="4"/>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9-8124-4410-9768-3EF92DE0E288}"/>
              </c:ext>
            </c:extLst>
          </c:dPt>
          <c:dPt>
            <c:idx val="5"/>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B-8124-4410-9768-3EF92DE0E288}"/>
              </c:ext>
            </c:extLst>
          </c:dPt>
          <c:dPt>
            <c:idx val="7"/>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8124-4410-9768-3EF92DE0E288}"/>
              </c:ext>
            </c:extLst>
          </c:dPt>
          <c:dPt>
            <c:idx val="8"/>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F-8124-4410-9768-3EF92DE0E288}"/>
              </c:ext>
            </c:extLst>
          </c:dPt>
          <c:dPt>
            <c:idx val="9"/>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11-8124-4410-9768-3EF92DE0E288}"/>
              </c:ext>
            </c:extLst>
          </c:dPt>
          <c:dPt>
            <c:idx val="10"/>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13-8124-4410-9768-3EF92DE0E288}"/>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15-8124-4410-9768-3EF92DE0E288}"/>
              </c:ext>
            </c:extLst>
          </c:dPt>
          <c:dLbls>
            <c:spPr>
              <a:noFill/>
              <a:ln w="25472">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Sheet2!$B$1:$H$1</c:f>
              <c:strCache>
                <c:ptCount val="7"/>
                <c:pt idx="0">
                  <c:v>Less than eight</c:v>
                </c:pt>
                <c:pt idx="1">
                  <c:v>Eight</c:v>
                </c:pt>
                <c:pt idx="2">
                  <c:v>Nine to eleven</c:v>
                </c:pt>
                <c:pt idx="3">
                  <c:v>Twelve</c:v>
                </c:pt>
                <c:pt idx="4">
                  <c:v>Thirteen to twenty</c:v>
                </c:pt>
                <c:pt idx="5">
                  <c:v>More than twenty</c:v>
                </c:pt>
                <c:pt idx="6">
                  <c:v>Don't know/refused</c:v>
                </c:pt>
              </c:strCache>
            </c:strRef>
          </c:cat>
          <c:val>
            <c:numRef>
              <c:f>Sheet2!$B$3:$H$3</c:f>
              <c:numCache>
                <c:formatCode>General</c:formatCode>
                <c:ptCount val="7"/>
                <c:pt idx="0">
                  <c:v>4</c:v>
                </c:pt>
                <c:pt idx="1">
                  <c:v>9</c:v>
                </c:pt>
                <c:pt idx="2">
                  <c:v>15</c:v>
                </c:pt>
                <c:pt idx="3">
                  <c:v>31</c:v>
                </c:pt>
                <c:pt idx="4">
                  <c:v>21</c:v>
                </c:pt>
                <c:pt idx="5">
                  <c:v>8</c:v>
                </c:pt>
                <c:pt idx="6" formatCode="0">
                  <c:v>12</c:v>
                </c:pt>
              </c:numCache>
            </c:numRef>
          </c:val>
          <c:extLst xmlns:c16r2="http://schemas.microsoft.com/office/drawing/2015/06/chart">
            <c:ext xmlns:c16="http://schemas.microsoft.com/office/drawing/2014/chart" uri="{C3380CC4-5D6E-409C-BE32-E72D297353CC}">
              <c16:uniqueId val="{00000016-8124-4410-9768-3EF92DE0E288}"/>
            </c:ext>
          </c:extLst>
        </c:ser>
        <c:dLbls>
          <c:showLegendKey val="0"/>
          <c:showVal val="1"/>
          <c:showCatName val="0"/>
          <c:showSerName val="0"/>
          <c:showPercent val="0"/>
          <c:showBubbleSize val="0"/>
        </c:dLbls>
        <c:gapWidth val="60"/>
        <c:axId val="183406080"/>
        <c:axId val="149124160"/>
      </c:barChart>
      <c:barChart>
        <c:barDir val="col"/>
        <c:grouping val="clustered"/>
        <c:varyColors val="0"/>
        <c:ser>
          <c:idx val="0"/>
          <c:order val="0"/>
          <c:tx>
            <c:strRef>
              <c:f>Sheet2!$A$2</c:f>
              <c:strCache>
                <c:ptCount val="1"/>
                <c:pt idx="0">
                  <c:v>Intensity</c:v>
                </c:pt>
              </c:strCache>
            </c:strRef>
          </c:tx>
          <c:spPr>
            <a:solidFill>
              <a:schemeClr val="tx2"/>
            </a:solidFill>
            <a:ln w="12736">
              <a:solidFill>
                <a:srgbClr val="0085B4"/>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17-8124-4410-9768-3EF92DE0E288}"/>
              </c:ext>
            </c:extLst>
          </c:dPt>
          <c:dPt>
            <c:idx val="1"/>
            <c:invertIfNegative val="0"/>
            <c:bubble3D val="0"/>
            <c:extLst xmlns:c16r2="http://schemas.microsoft.com/office/drawing/2015/06/chart">
              <c:ext xmlns:c16="http://schemas.microsoft.com/office/drawing/2014/chart" uri="{C3380CC4-5D6E-409C-BE32-E72D297353CC}">
                <c16:uniqueId val="{00000018-8124-4410-9768-3EF92DE0E288}"/>
              </c:ext>
            </c:extLst>
          </c:dPt>
          <c:dPt>
            <c:idx val="2"/>
            <c:invertIfNegative val="0"/>
            <c:bubble3D val="0"/>
            <c:extLst xmlns:c16r2="http://schemas.microsoft.com/office/drawing/2015/06/chart">
              <c:ext xmlns:c16="http://schemas.microsoft.com/office/drawing/2014/chart" uri="{C3380CC4-5D6E-409C-BE32-E72D297353CC}">
                <c16:uniqueId val="{00000019-8124-4410-9768-3EF92DE0E288}"/>
              </c:ext>
            </c:extLst>
          </c:dPt>
          <c:dPt>
            <c:idx val="3"/>
            <c:invertIfNegative val="0"/>
            <c:bubble3D val="0"/>
            <c:extLst xmlns:c16r2="http://schemas.microsoft.com/office/drawing/2015/06/chart">
              <c:ext xmlns:c16="http://schemas.microsoft.com/office/drawing/2014/chart" uri="{C3380CC4-5D6E-409C-BE32-E72D297353CC}">
                <c16:uniqueId val="{0000001A-8124-4410-9768-3EF92DE0E288}"/>
              </c:ext>
            </c:extLst>
          </c:dPt>
          <c:dPt>
            <c:idx val="4"/>
            <c:invertIfNegative val="0"/>
            <c:bubble3D val="0"/>
            <c:extLst xmlns:c16r2="http://schemas.microsoft.com/office/drawing/2015/06/chart">
              <c:ext xmlns:c16="http://schemas.microsoft.com/office/drawing/2014/chart" uri="{C3380CC4-5D6E-409C-BE32-E72D297353CC}">
                <c16:uniqueId val="{0000001B-8124-4410-9768-3EF92DE0E288}"/>
              </c:ext>
            </c:extLst>
          </c:dPt>
          <c:dPt>
            <c:idx val="5"/>
            <c:invertIfNegative val="0"/>
            <c:bubble3D val="0"/>
            <c:extLst xmlns:c16r2="http://schemas.microsoft.com/office/drawing/2015/06/chart">
              <c:ext xmlns:c16="http://schemas.microsoft.com/office/drawing/2014/chart" uri="{C3380CC4-5D6E-409C-BE32-E72D297353CC}">
                <c16:uniqueId val="{0000001C-8124-4410-9768-3EF92DE0E288}"/>
              </c:ext>
            </c:extLst>
          </c:dPt>
          <c:dPt>
            <c:idx val="6"/>
            <c:invertIfNegative val="0"/>
            <c:bubble3D val="0"/>
            <c:extLst xmlns:c16r2="http://schemas.microsoft.com/office/drawing/2015/06/chart">
              <c:ext xmlns:c16="http://schemas.microsoft.com/office/drawing/2014/chart" uri="{C3380CC4-5D6E-409C-BE32-E72D297353CC}">
                <c16:uniqueId val="{0000001D-8124-4410-9768-3EF92DE0E288}"/>
              </c:ext>
            </c:extLst>
          </c:dPt>
          <c:dPt>
            <c:idx val="7"/>
            <c:invertIfNegative val="0"/>
            <c:bubble3D val="0"/>
            <c:extLst xmlns:c16r2="http://schemas.microsoft.com/office/drawing/2015/06/chart">
              <c:ext xmlns:c16="http://schemas.microsoft.com/office/drawing/2014/chart" uri="{C3380CC4-5D6E-409C-BE32-E72D297353CC}">
                <c16:uniqueId val="{0000001E-8124-4410-9768-3EF92DE0E288}"/>
              </c:ext>
            </c:extLst>
          </c:dPt>
          <c:dPt>
            <c:idx val="9"/>
            <c:invertIfNegative val="0"/>
            <c:bubble3D val="0"/>
            <c:extLst xmlns:c16r2="http://schemas.microsoft.com/office/drawing/2015/06/chart">
              <c:ext xmlns:c16="http://schemas.microsoft.com/office/drawing/2014/chart" uri="{C3380CC4-5D6E-409C-BE32-E72D297353CC}">
                <c16:uniqueId val="{0000001F-8124-4410-9768-3EF92DE0E288}"/>
              </c:ext>
            </c:extLst>
          </c:dPt>
          <c:dPt>
            <c:idx val="10"/>
            <c:invertIfNegative val="0"/>
            <c:bubble3D val="0"/>
            <c:extLst xmlns:c16r2="http://schemas.microsoft.com/office/drawing/2015/06/chart">
              <c:ext xmlns:c16="http://schemas.microsoft.com/office/drawing/2014/chart" uri="{C3380CC4-5D6E-409C-BE32-E72D297353CC}">
                <c16:uniqueId val="{00000020-8124-4410-9768-3EF92DE0E288}"/>
              </c:ext>
            </c:extLst>
          </c:dPt>
          <c:dPt>
            <c:idx val="11"/>
            <c:invertIfNegative val="0"/>
            <c:bubble3D val="0"/>
            <c:extLst xmlns:c16r2="http://schemas.microsoft.com/office/drawing/2015/06/chart">
              <c:ext xmlns:c16="http://schemas.microsoft.com/office/drawing/2014/chart" uri="{C3380CC4-5D6E-409C-BE32-E72D297353CC}">
                <c16:uniqueId val="{00000021-8124-4410-9768-3EF92DE0E288}"/>
              </c:ext>
            </c:extLst>
          </c:dPt>
          <c:dLbls>
            <c:delete val="1"/>
          </c:dLbls>
          <c:cat>
            <c:strRef>
              <c:f>Sheet2!$B$1:$H$1</c:f>
              <c:strCache>
                <c:ptCount val="7"/>
                <c:pt idx="0">
                  <c:v>Less than eight</c:v>
                </c:pt>
                <c:pt idx="1">
                  <c:v>Eight</c:v>
                </c:pt>
                <c:pt idx="2">
                  <c:v>Nine to eleven</c:v>
                </c:pt>
                <c:pt idx="3">
                  <c:v>Twelve</c:v>
                </c:pt>
                <c:pt idx="4">
                  <c:v>Thirteen to twenty</c:v>
                </c:pt>
                <c:pt idx="5">
                  <c:v>More than twenty</c:v>
                </c:pt>
                <c:pt idx="6">
                  <c:v>Don't know/refused</c:v>
                </c:pt>
              </c:strCache>
            </c:strRef>
          </c:cat>
          <c:val>
            <c:numRef>
              <c:f>Sheet2!$B$2:$H$2</c:f>
              <c:numCache>
                <c:formatCode>General</c:formatCode>
                <c:ptCount val="7"/>
                <c:pt idx="0">
                  <c:v>4</c:v>
                </c:pt>
                <c:pt idx="1">
                  <c:v>9</c:v>
                </c:pt>
                <c:pt idx="2">
                  <c:v>15</c:v>
                </c:pt>
                <c:pt idx="3">
                  <c:v>31</c:v>
                </c:pt>
                <c:pt idx="4">
                  <c:v>21</c:v>
                </c:pt>
                <c:pt idx="5">
                  <c:v>8</c:v>
                </c:pt>
                <c:pt idx="6" formatCode="0">
                  <c:v>12</c:v>
                </c:pt>
              </c:numCache>
            </c:numRef>
          </c:val>
          <c:extLst xmlns:c16r2="http://schemas.microsoft.com/office/drawing/2015/06/chart">
            <c:ext xmlns:c16="http://schemas.microsoft.com/office/drawing/2014/chart" uri="{C3380CC4-5D6E-409C-BE32-E72D297353CC}">
              <c16:uniqueId val="{00000022-8124-4410-9768-3EF92DE0E288}"/>
            </c:ext>
          </c:extLst>
        </c:ser>
        <c:dLbls>
          <c:showLegendKey val="0"/>
          <c:showVal val="1"/>
          <c:showCatName val="0"/>
          <c:showSerName val="0"/>
          <c:showPercent val="0"/>
          <c:showBubbleSize val="0"/>
        </c:dLbls>
        <c:gapWidth val="60"/>
        <c:axId val="183428096"/>
        <c:axId val="149124736"/>
      </c:barChart>
      <c:catAx>
        <c:axId val="183406080"/>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149124160"/>
        <c:crosses val="autoZero"/>
        <c:auto val="1"/>
        <c:lblAlgn val="ctr"/>
        <c:lblOffset val="100"/>
        <c:tickLblSkip val="1"/>
        <c:tickMarkSkip val="1"/>
        <c:noMultiLvlLbl val="0"/>
      </c:catAx>
      <c:valAx>
        <c:axId val="149124160"/>
        <c:scaling>
          <c:orientation val="minMax"/>
        </c:scaling>
        <c:delete val="1"/>
        <c:axPos val="l"/>
        <c:numFmt formatCode="General" sourceLinked="1"/>
        <c:majorTickMark val="out"/>
        <c:minorTickMark val="none"/>
        <c:tickLblPos val="nextTo"/>
        <c:crossAx val="183406080"/>
        <c:crosses val="autoZero"/>
        <c:crossBetween val="between"/>
      </c:valAx>
      <c:catAx>
        <c:axId val="183428096"/>
        <c:scaling>
          <c:orientation val="minMax"/>
        </c:scaling>
        <c:delete val="1"/>
        <c:axPos val="b"/>
        <c:numFmt formatCode="General" sourceLinked="1"/>
        <c:majorTickMark val="out"/>
        <c:minorTickMark val="none"/>
        <c:tickLblPos val="nextTo"/>
        <c:crossAx val="149124736"/>
        <c:crosses val="autoZero"/>
        <c:auto val="1"/>
        <c:lblAlgn val="ctr"/>
        <c:lblOffset val="100"/>
        <c:noMultiLvlLbl val="0"/>
      </c:catAx>
      <c:valAx>
        <c:axId val="149124736"/>
        <c:scaling>
          <c:orientation val="minMax"/>
        </c:scaling>
        <c:delete val="1"/>
        <c:axPos val="r"/>
        <c:numFmt formatCode="General" sourceLinked="1"/>
        <c:majorTickMark val="out"/>
        <c:minorTickMark val="none"/>
        <c:tickLblPos val="nextTo"/>
        <c:crossAx val="183428096"/>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b="1" i="0" u="sng" strike="noStrike" baseline="0">
                <a:solidFill>
                  <a:srgbClr val="000000"/>
                </a:solidFill>
                <a:latin typeface="Calibri"/>
                <a:ea typeface="Calibri"/>
                <a:cs typeface="Calibri"/>
              </a:defRPr>
            </a:pPr>
            <a:r>
              <a:rPr lang="en-US" sz="1800" b="1" i="0" u="sng" baseline="0" dirty="0">
                <a:effectLst/>
              </a:rPr>
              <a:t>Perception of Typical Medical Resident Shift Length </a:t>
            </a:r>
            <a:br>
              <a:rPr lang="en-US" sz="1800" b="1" i="0" u="sng" baseline="0" dirty="0">
                <a:effectLst/>
              </a:rPr>
            </a:br>
            <a:r>
              <a:rPr lang="en-US" sz="1800" b="1" i="0" u="sng" baseline="0" dirty="0">
                <a:effectLst/>
              </a:rPr>
              <a:t>vs. Ideal Maximum Shift Length</a:t>
            </a:r>
            <a:endParaRPr lang="en-US" sz="2000" dirty="0">
              <a:effectLst/>
            </a:endParaRPr>
          </a:p>
        </c:rich>
      </c:tx>
      <c:layout>
        <c:manualLayout>
          <c:xMode val="edge"/>
          <c:yMode val="edge"/>
          <c:x val="0.19504347826086954"/>
          <c:y val="8.7059486993404048E-3"/>
        </c:manualLayout>
      </c:layout>
      <c:overlay val="0"/>
      <c:spPr>
        <a:noFill/>
        <a:ln w="9525">
          <a:solidFill>
            <a:schemeClr val="bg1"/>
          </a:solidFill>
        </a:ln>
        <a:effectLst>
          <a:outerShdw dir="5400000" algn="ctr" rotWithShape="0">
            <a:srgbClr val="000000">
              <a:alpha val="43137"/>
            </a:srgbClr>
          </a:outerShdw>
        </a:effectLst>
      </c:spPr>
    </c:title>
    <c:autoTitleDeleted val="0"/>
    <c:plotArea>
      <c:layout>
        <c:manualLayout>
          <c:layoutTarget val="inner"/>
          <c:xMode val="edge"/>
          <c:yMode val="edge"/>
          <c:x val="1.5872988702499143E-2"/>
          <c:y val="0.32104522568972366"/>
          <c:w val="0.97113997113997119"/>
          <c:h val="0.48806393868087283"/>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1"/>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357E-4612-B362-0CEDA25434ED}"/>
              </c:ext>
            </c:extLst>
          </c:dPt>
          <c:dPt>
            <c:idx val="3"/>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357E-4612-B362-0CEDA25434ED}"/>
              </c:ext>
            </c:extLst>
          </c:dPt>
          <c:dPt>
            <c:idx val="5"/>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357E-4612-B362-0CEDA25434ED}"/>
              </c:ext>
            </c:extLst>
          </c:dPt>
          <c:dPt>
            <c:idx val="7"/>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7-357E-4612-B362-0CEDA25434ED}"/>
              </c:ext>
            </c:extLst>
          </c:dPt>
          <c:dPt>
            <c:idx val="9"/>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9-357E-4612-B362-0CEDA25434ED}"/>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B-357E-4612-B362-0CEDA25434ED}"/>
              </c:ext>
            </c:extLst>
          </c:dPt>
          <c:dPt>
            <c:idx val="13"/>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357E-4612-B362-0CEDA25434ED}"/>
              </c:ext>
            </c:extLst>
          </c:dPt>
          <c:dLbls>
            <c:spPr>
              <a:noFill/>
              <a:ln w="25472">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Sheet2!$B$1:$O$1</c:f>
              <c:numCache>
                <c:formatCode>General</c:formatCode>
                <c:ptCount val="14"/>
              </c:numCache>
            </c:numRef>
          </c:cat>
          <c:val>
            <c:numRef>
              <c:f>Sheet2!$B$3:$O$3</c:f>
              <c:numCache>
                <c:formatCode>General</c:formatCode>
                <c:ptCount val="14"/>
                <c:pt idx="0">
                  <c:v>4</c:v>
                </c:pt>
                <c:pt idx="1">
                  <c:v>6</c:v>
                </c:pt>
                <c:pt idx="2">
                  <c:v>9</c:v>
                </c:pt>
                <c:pt idx="3">
                  <c:v>23</c:v>
                </c:pt>
                <c:pt idx="4">
                  <c:v>15</c:v>
                </c:pt>
                <c:pt idx="5">
                  <c:v>22</c:v>
                </c:pt>
                <c:pt idx="6">
                  <c:v>31</c:v>
                </c:pt>
                <c:pt idx="7">
                  <c:v>27</c:v>
                </c:pt>
                <c:pt idx="8">
                  <c:v>21</c:v>
                </c:pt>
                <c:pt idx="9">
                  <c:v>9</c:v>
                </c:pt>
                <c:pt idx="10">
                  <c:v>8</c:v>
                </c:pt>
                <c:pt idx="11">
                  <c:v>4</c:v>
                </c:pt>
                <c:pt idx="12">
                  <c:v>12</c:v>
                </c:pt>
                <c:pt idx="13" formatCode="0">
                  <c:v>9</c:v>
                </c:pt>
              </c:numCache>
            </c:numRef>
          </c:val>
          <c:extLst xmlns:c16r2="http://schemas.microsoft.com/office/drawing/2015/06/chart">
            <c:ext xmlns:c16="http://schemas.microsoft.com/office/drawing/2014/chart" uri="{C3380CC4-5D6E-409C-BE32-E72D297353CC}">
              <c16:uniqueId val="{0000000E-357E-4612-B362-0CEDA25434ED}"/>
            </c:ext>
          </c:extLst>
        </c:ser>
        <c:dLbls>
          <c:showLegendKey val="0"/>
          <c:showVal val="1"/>
          <c:showCatName val="0"/>
          <c:showSerName val="0"/>
          <c:showPercent val="0"/>
          <c:showBubbleSize val="0"/>
        </c:dLbls>
        <c:gapWidth val="60"/>
        <c:axId val="183405568"/>
        <c:axId val="53404224"/>
      </c:barChart>
      <c:barChart>
        <c:barDir val="col"/>
        <c:grouping val="clustered"/>
        <c:varyColors val="0"/>
        <c:ser>
          <c:idx val="0"/>
          <c:order val="0"/>
          <c:tx>
            <c:strRef>
              <c:f>Sheet2!$A$2</c:f>
              <c:strCache>
                <c:ptCount val="1"/>
                <c:pt idx="0">
                  <c:v>Intensity</c:v>
                </c:pt>
              </c:strCache>
            </c:strRef>
          </c:tx>
          <c:spPr>
            <a:solidFill>
              <a:srgbClr val="0085B4"/>
            </a:solidFill>
            <a:ln w="12736">
              <a:solidFill>
                <a:srgbClr val="FFFFFF"/>
              </a:solidFill>
              <a:prstDash val="solid"/>
            </a:ln>
          </c:spPr>
          <c:invertIfNegative val="0"/>
          <c:dPt>
            <c:idx val="1"/>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10-357E-4612-B362-0CEDA25434ED}"/>
              </c:ext>
            </c:extLst>
          </c:dPt>
          <c:dPt>
            <c:idx val="2"/>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12-357E-4612-B362-0CEDA25434ED}"/>
              </c:ext>
            </c:extLst>
          </c:dPt>
          <c:dPt>
            <c:idx val="3"/>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14-357E-4612-B362-0CEDA25434ED}"/>
              </c:ext>
            </c:extLst>
          </c:dPt>
          <c:dPt>
            <c:idx val="4"/>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16-357E-4612-B362-0CEDA25434ED}"/>
              </c:ext>
            </c:extLst>
          </c:dPt>
          <c:dPt>
            <c:idx val="5"/>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18-357E-4612-B362-0CEDA25434ED}"/>
              </c:ext>
            </c:extLst>
          </c:dPt>
          <c:dPt>
            <c:idx val="6"/>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1A-357E-4612-B362-0CEDA25434ED}"/>
              </c:ext>
            </c:extLst>
          </c:dPt>
          <c:dPt>
            <c:idx val="7"/>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1C-357E-4612-B362-0CEDA25434ED}"/>
              </c:ext>
            </c:extLst>
          </c:dPt>
          <c:dPt>
            <c:idx val="8"/>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1E-357E-4612-B362-0CEDA25434ED}"/>
              </c:ext>
            </c:extLst>
          </c:dPt>
          <c:dPt>
            <c:idx val="9"/>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20-357E-4612-B362-0CEDA25434ED}"/>
              </c:ext>
            </c:extLst>
          </c:dPt>
          <c:dPt>
            <c:idx val="10"/>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22-357E-4612-B362-0CEDA25434ED}"/>
              </c:ext>
            </c:extLst>
          </c:dPt>
          <c:dPt>
            <c:idx val="11"/>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24-357E-4612-B362-0CEDA25434ED}"/>
              </c:ext>
            </c:extLst>
          </c:dPt>
          <c:dPt>
            <c:idx val="12"/>
            <c:invertIfNegative val="0"/>
            <c:bubble3D val="0"/>
            <c:spPr>
              <a:solidFill>
                <a:schemeClr val="tx2"/>
              </a:solidFill>
              <a:ln w="12736">
                <a:solidFill>
                  <a:srgbClr val="FFFFFF"/>
                </a:solidFill>
                <a:prstDash val="solid"/>
              </a:ln>
            </c:spPr>
            <c:extLst xmlns:c16r2="http://schemas.microsoft.com/office/drawing/2015/06/chart">
              <c:ext xmlns:c16="http://schemas.microsoft.com/office/drawing/2014/chart" uri="{C3380CC4-5D6E-409C-BE32-E72D297353CC}">
                <c16:uniqueId val="{00000026-357E-4612-B362-0CEDA25434ED}"/>
              </c:ext>
            </c:extLst>
          </c:dPt>
          <c:dPt>
            <c:idx val="13"/>
            <c:invertIfNegative val="0"/>
            <c:bubble3D val="0"/>
            <c:spPr>
              <a:solidFill>
                <a:schemeClr val="bg2"/>
              </a:solidFill>
              <a:ln w="12736">
                <a:solidFill>
                  <a:srgbClr val="FFFFFF"/>
                </a:solidFill>
                <a:prstDash val="solid"/>
              </a:ln>
            </c:spPr>
            <c:extLst xmlns:c16r2="http://schemas.microsoft.com/office/drawing/2015/06/chart">
              <c:ext xmlns:c16="http://schemas.microsoft.com/office/drawing/2014/chart" uri="{C3380CC4-5D6E-409C-BE32-E72D297353CC}">
                <c16:uniqueId val="{00000028-357E-4612-B362-0CEDA25434ED}"/>
              </c:ext>
            </c:extLst>
          </c:dPt>
          <c:dLbls>
            <c:delete val="1"/>
          </c:dLbls>
          <c:cat>
            <c:numRef>
              <c:f>Sheet2!$B$1:$O$1</c:f>
              <c:numCache>
                <c:formatCode>General</c:formatCode>
                <c:ptCount val="14"/>
              </c:numCache>
            </c:numRef>
          </c:cat>
          <c:val>
            <c:numRef>
              <c:f>Sheet2!$B$2:$O$2</c:f>
              <c:numCache>
                <c:formatCode>General</c:formatCode>
                <c:ptCount val="14"/>
                <c:pt idx="0">
                  <c:v>4</c:v>
                </c:pt>
                <c:pt idx="1">
                  <c:v>6</c:v>
                </c:pt>
                <c:pt idx="2">
                  <c:v>9</c:v>
                </c:pt>
                <c:pt idx="3">
                  <c:v>23</c:v>
                </c:pt>
                <c:pt idx="4">
                  <c:v>15</c:v>
                </c:pt>
                <c:pt idx="5">
                  <c:v>22</c:v>
                </c:pt>
                <c:pt idx="6">
                  <c:v>31</c:v>
                </c:pt>
                <c:pt idx="7">
                  <c:v>27</c:v>
                </c:pt>
                <c:pt idx="8">
                  <c:v>21</c:v>
                </c:pt>
                <c:pt idx="9">
                  <c:v>9</c:v>
                </c:pt>
                <c:pt idx="10">
                  <c:v>8</c:v>
                </c:pt>
                <c:pt idx="11">
                  <c:v>4</c:v>
                </c:pt>
                <c:pt idx="12">
                  <c:v>12</c:v>
                </c:pt>
                <c:pt idx="13" formatCode="0">
                  <c:v>9</c:v>
                </c:pt>
              </c:numCache>
            </c:numRef>
          </c:val>
          <c:extLst xmlns:c16r2="http://schemas.microsoft.com/office/drawing/2015/06/chart">
            <c:ext xmlns:c16="http://schemas.microsoft.com/office/drawing/2014/chart" uri="{C3380CC4-5D6E-409C-BE32-E72D297353CC}">
              <c16:uniqueId val="{00000029-357E-4612-B362-0CEDA25434ED}"/>
            </c:ext>
          </c:extLst>
        </c:ser>
        <c:dLbls>
          <c:showLegendKey val="0"/>
          <c:showVal val="1"/>
          <c:showCatName val="0"/>
          <c:showSerName val="0"/>
          <c:showPercent val="0"/>
          <c:showBubbleSize val="0"/>
        </c:dLbls>
        <c:gapWidth val="40"/>
        <c:overlap val="2"/>
        <c:axId val="183430144"/>
        <c:axId val="53404800"/>
      </c:barChart>
      <c:catAx>
        <c:axId val="183405568"/>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53404224"/>
        <c:crosses val="autoZero"/>
        <c:auto val="1"/>
        <c:lblAlgn val="ctr"/>
        <c:lblOffset val="100"/>
        <c:tickLblSkip val="1"/>
        <c:tickMarkSkip val="1"/>
        <c:noMultiLvlLbl val="0"/>
      </c:catAx>
      <c:valAx>
        <c:axId val="53404224"/>
        <c:scaling>
          <c:orientation val="minMax"/>
        </c:scaling>
        <c:delete val="1"/>
        <c:axPos val="l"/>
        <c:numFmt formatCode="General" sourceLinked="1"/>
        <c:majorTickMark val="out"/>
        <c:minorTickMark val="none"/>
        <c:tickLblPos val="nextTo"/>
        <c:crossAx val="183405568"/>
        <c:crosses val="autoZero"/>
        <c:crossBetween val="between"/>
      </c:valAx>
      <c:catAx>
        <c:axId val="183430144"/>
        <c:scaling>
          <c:orientation val="minMax"/>
        </c:scaling>
        <c:delete val="1"/>
        <c:axPos val="b"/>
        <c:numFmt formatCode="General" sourceLinked="1"/>
        <c:majorTickMark val="out"/>
        <c:minorTickMark val="none"/>
        <c:tickLblPos val="nextTo"/>
        <c:crossAx val="53404800"/>
        <c:crosses val="autoZero"/>
        <c:auto val="1"/>
        <c:lblAlgn val="ctr"/>
        <c:lblOffset val="100"/>
        <c:noMultiLvlLbl val="0"/>
      </c:catAx>
      <c:valAx>
        <c:axId val="53404800"/>
        <c:scaling>
          <c:orientation val="minMax"/>
        </c:scaling>
        <c:delete val="1"/>
        <c:axPos val="r"/>
        <c:numFmt formatCode="General" sourceLinked="1"/>
        <c:majorTickMark val="out"/>
        <c:minorTickMark val="none"/>
        <c:tickLblPos val="nextTo"/>
        <c:crossAx val="183430144"/>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u="sng" dirty="0"/>
              <a:t>Ideal Maximum Shift Length</a:t>
            </a:r>
          </a:p>
        </c:rich>
      </c:tx>
      <c:layout>
        <c:manualLayout>
          <c:xMode val="edge"/>
          <c:yMode val="edge"/>
          <c:x val="0.45056096594708367"/>
          <c:y val="3.1825015996562183E-3"/>
        </c:manualLayout>
      </c:layout>
      <c:overlay val="0"/>
    </c:title>
    <c:autoTitleDeleted val="0"/>
    <c:plotArea>
      <c:layout>
        <c:manualLayout>
          <c:layoutTarget val="inner"/>
          <c:xMode val="edge"/>
          <c:yMode val="edge"/>
          <c:x val="0.295452713882561"/>
          <c:y val="0.18845305626271977"/>
          <c:w val="0.65797666979907643"/>
          <c:h val="0.68841345708469892"/>
        </c:manualLayout>
      </c:layout>
      <c:barChart>
        <c:barDir val="bar"/>
        <c:grouping val="clustered"/>
        <c:varyColors val="0"/>
        <c:ser>
          <c:idx val="1"/>
          <c:order val="1"/>
          <c:tx>
            <c:strRef>
              <c:f>Sheet2!$D$3</c:f>
              <c:strCache>
                <c:ptCount val="1"/>
                <c:pt idx="0">
                  <c:v>Women</c:v>
                </c:pt>
              </c:strCache>
            </c:strRef>
          </c:tx>
          <c:spPr>
            <a:solidFill>
              <a:srgbClr val="A66BD3"/>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Sheet2!$B$4:$B$10</c:f>
              <c:strCache>
                <c:ptCount val="7"/>
                <c:pt idx="0">
                  <c:v>Less than eight</c:v>
                </c:pt>
                <c:pt idx="1">
                  <c:v>Eight</c:v>
                </c:pt>
                <c:pt idx="2">
                  <c:v>Nine to eleven</c:v>
                </c:pt>
                <c:pt idx="3">
                  <c:v>Twelve</c:v>
                </c:pt>
                <c:pt idx="4">
                  <c:v>Thirteen to twenty</c:v>
                </c:pt>
                <c:pt idx="5">
                  <c:v>More than twenty</c:v>
                </c:pt>
                <c:pt idx="6">
                  <c:v>DK/Ref</c:v>
                </c:pt>
              </c:strCache>
            </c:strRef>
          </c:cat>
          <c:val>
            <c:numRef>
              <c:f>Sheet2!$D$4:$D$10</c:f>
              <c:numCache>
                <c:formatCode>General</c:formatCode>
                <c:ptCount val="7"/>
                <c:pt idx="0">
                  <c:v>4</c:v>
                </c:pt>
                <c:pt idx="1">
                  <c:v>30</c:v>
                </c:pt>
                <c:pt idx="2">
                  <c:v>21</c:v>
                </c:pt>
                <c:pt idx="3">
                  <c:v>26</c:v>
                </c:pt>
                <c:pt idx="4">
                  <c:v>7</c:v>
                </c:pt>
                <c:pt idx="5">
                  <c:v>3</c:v>
                </c:pt>
                <c:pt idx="6">
                  <c:v>8</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184245760"/>
        <c:axId val="53407104"/>
      </c:barChart>
      <c:barChart>
        <c:barDir val="bar"/>
        <c:grouping val="clustered"/>
        <c:varyColors val="0"/>
        <c:ser>
          <c:idx val="0"/>
          <c:order val="0"/>
          <c:tx>
            <c:strRef>
              <c:f>Sheet2!$C$3</c:f>
              <c:strCache>
                <c:ptCount val="1"/>
                <c:pt idx="0">
                  <c:v>Men</c:v>
                </c:pt>
              </c:strCache>
            </c:strRef>
          </c:tx>
          <c:spPr>
            <a:solidFill>
              <a:srgbClr val="7030A0"/>
            </a:solidFill>
            <a:ln w="14771">
              <a:noFill/>
              <a:prstDash val="solid"/>
            </a:ln>
          </c:spPr>
          <c:invertIfNegative val="0"/>
          <c:dLbls>
            <c:dLbl>
              <c:idx val="0"/>
              <c:layout/>
              <c:tx>
                <c:rich>
                  <a:bodyPr/>
                  <a:lstStyle/>
                  <a:p>
                    <a:r>
                      <a:rPr lang="en-US" dirty="0"/>
                      <a:t>8</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999-4058-A21C-456EF84AA0DA}"/>
                </c:ext>
              </c:extLst>
            </c:dLbl>
            <c:dLbl>
              <c:idx val="1"/>
              <c:layout/>
              <c:tx>
                <c:rich>
                  <a:bodyPr/>
                  <a:lstStyle/>
                  <a:p>
                    <a:r>
                      <a:rPr lang="en-US" dirty="0"/>
                      <a:t>15</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999-4058-A21C-456EF84AA0DA}"/>
                </c:ext>
              </c:extLst>
            </c:dLbl>
            <c:dLbl>
              <c:idx val="2"/>
              <c:layout/>
              <c:tx>
                <c:rich>
                  <a:bodyPr/>
                  <a:lstStyle/>
                  <a:p>
                    <a:r>
                      <a:rPr lang="en-US" dirty="0"/>
                      <a:t>24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999-4058-A21C-456EF84AA0DA}"/>
                </c:ext>
              </c:extLst>
            </c:dLbl>
            <c:dLbl>
              <c:idx val="3"/>
              <c:layout/>
              <c:tx>
                <c:rich>
                  <a:bodyPr/>
                  <a:lstStyle/>
                  <a:p>
                    <a:r>
                      <a:rPr lang="en-US" dirty="0"/>
                      <a:t>27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999-4058-A21C-456EF84AA0DA}"/>
                </c:ext>
              </c:extLst>
            </c:dLbl>
            <c:dLbl>
              <c:idx val="4"/>
              <c:layout/>
              <c:tx>
                <c:rich>
                  <a:bodyPr/>
                  <a:lstStyle/>
                  <a:p>
                    <a:r>
                      <a:rPr lang="en-US" dirty="0"/>
                      <a:t>11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999-4058-A21C-456EF84AA0DA}"/>
                </c:ext>
              </c:extLst>
            </c:dLbl>
            <c:dLbl>
              <c:idx val="5"/>
              <c:layout/>
              <c:tx>
                <c:rich>
                  <a:bodyPr/>
                  <a:lstStyle/>
                  <a:p>
                    <a:r>
                      <a:rPr lang="en-US" dirty="0"/>
                      <a:t>5</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999-4058-A21C-456EF84AA0DA}"/>
                </c:ext>
              </c:extLst>
            </c:dLbl>
            <c:dLbl>
              <c:idx val="6"/>
              <c:layout/>
              <c:tx>
                <c:rich>
                  <a:bodyPr/>
                  <a:lstStyle/>
                  <a:p>
                    <a:r>
                      <a:rPr lang="en-US" dirty="0"/>
                      <a:t>11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999-4058-A21C-456EF84AA0DA}"/>
                </c:ext>
              </c:extLst>
            </c:dLbl>
            <c:dLbl>
              <c:idx val="25"/>
              <c:layout>
                <c:manualLayout>
                  <c:x val="0"/>
                  <c:y val="-2.14230585933051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Sheet2!$B$4:$B$10</c:f>
              <c:strCache>
                <c:ptCount val="7"/>
                <c:pt idx="0">
                  <c:v>Less than eight</c:v>
                </c:pt>
                <c:pt idx="1">
                  <c:v>Eight</c:v>
                </c:pt>
                <c:pt idx="2">
                  <c:v>Nine to eleven</c:v>
                </c:pt>
                <c:pt idx="3">
                  <c:v>Twelve</c:v>
                </c:pt>
                <c:pt idx="4">
                  <c:v>Thirteen to twenty</c:v>
                </c:pt>
                <c:pt idx="5">
                  <c:v>More than twenty</c:v>
                </c:pt>
                <c:pt idx="6">
                  <c:v>DK/Ref</c:v>
                </c:pt>
              </c:strCache>
            </c:strRef>
          </c:cat>
          <c:val>
            <c:numRef>
              <c:f>Sheet2!$C$4:$C$10</c:f>
              <c:numCache>
                <c:formatCode>General</c:formatCode>
                <c:ptCount val="7"/>
                <c:pt idx="0">
                  <c:v>-8</c:v>
                </c:pt>
                <c:pt idx="1">
                  <c:v>-15</c:v>
                </c:pt>
                <c:pt idx="2">
                  <c:v>-24</c:v>
                </c:pt>
                <c:pt idx="3">
                  <c:v>-27</c:v>
                </c:pt>
                <c:pt idx="4">
                  <c:v>-11</c:v>
                </c:pt>
                <c:pt idx="5">
                  <c:v>-5</c:v>
                </c:pt>
                <c:pt idx="6">
                  <c:v>-11</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184284160"/>
        <c:axId val="53407680"/>
      </c:barChart>
      <c:catAx>
        <c:axId val="184245760"/>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53407104"/>
        <c:crosses val="autoZero"/>
        <c:auto val="1"/>
        <c:lblAlgn val="ctr"/>
        <c:lblOffset val="100"/>
        <c:tickLblSkip val="1"/>
        <c:tickMarkSkip val="1"/>
        <c:noMultiLvlLbl val="0"/>
      </c:catAx>
      <c:valAx>
        <c:axId val="53407104"/>
        <c:scaling>
          <c:orientation val="minMax"/>
          <c:max val="35"/>
          <c:min val="-35"/>
        </c:scaling>
        <c:delete val="1"/>
        <c:axPos val="t"/>
        <c:numFmt formatCode="General" sourceLinked="1"/>
        <c:majorTickMark val="out"/>
        <c:minorTickMark val="none"/>
        <c:tickLblPos val="nextTo"/>
        <c:crossAx val="184245760"/>
        <c:crosses val="autoZero"/>
        <c:crossBetween val="between"/>
      </c:valAx>
      <c:catAx>
        <c:axId val="184284160"/>
        <c:scaling>
          <c:orientation val="maxMin"/>
        </c:scaling>
        <c:delete val="1"/>
        <c:axPos val="l"/>
        <c:numFmt formatCode="General" sourceLinked="1"/>
        <c:majorTickMark val="out"/>
        <c:minorTickMark val="none"/>
        <c:tickLblPos val="nextTo"/>
        <c:crossAx val="53407680"/>
        <c:crosses val="autoZero"/>
        <c:auto val="1"/>
        <c:lblAlgn val="ctr"/>
        <c:lblOffset val="100"/>
        <c:noMultiLvlLbl val="0"/>
      </c:catAx>
      <c:valAx>
        <c:axId val="53407680"/>
        <c:scaling>
          <c:orientation val="minMax"/>
        </c:scaling>
        <c:delete val="1"/>
        <c:axPos val="b"/>
        <c:numFmt formatCode="General" sourceLinked="1"/>
        <c:majorTickMark val="out"/>
        <c:minorTickMark val="none"/>
        <c:tickLblPos val="nextTo"/>
        <c:crossAx val="184284160"/>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8807339449599"/>
          <c:y val="9.0940959643033378E-2"/>
          <c:w val="0.54732991709369661"/>
          <c:h val="0.88767748166455085"/>
        </c:manualLayout>
      </c:layout>
      <c:barChart>
        <c:barDir val="bar"/>
        <c:grouping val="clustered"/>
        <c:varyColors val="0"/>
        <c:ser>
          <c:idx val="1"/>
          <c:order val="1"/>
          <c:tx>
            <c:strRef>
              <c:f>Sheet2!$C$3</c:f>
              <c:strCache>
                <c:ptCount val="1"/>
                <c:pt idx="0">
                  <c:v>Oppose</c:v>
                </c:pt>
              </c:strCache>
            </c:strRef>
          </c:tx>
          <c:spPr>
            <a:solidFill>
              <a:schemeClr val="accent1"/>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Sheet2!$C$4:$C$28</c:f>
              <c:numCache>
                <c:formatCode>General</c:formatCode>
                <c:ptCount val="25"/>
                <c:pt idx="0">
                  <c:v>-86</c:v>
                </c:pt>
                <c:pt idx="2">
                  <c:v>-82</c:v>
                </c:pt>
                <c:pt idx="3">
                  <c:v>-89</c:v>
                </c:pt>
                <c:pt idx="5">
                  <c:v>-86</c:v>
                </c:pt>
                <c:pt idx="6">
                  <c:v>-85</c:v>
                </c:pt>
                <c:pt idx="8">
                  <c:v>-84</c:v>
                </c:pt>
                <c:pt idx="9">
                  <c:v>-83</c:v>
                </c:pt>
                <c:pt idx="10">
                  <c:v>-88</c:v>
                </c:pt>
                <c:pt idx="12">
                  <c:v>-83</c:v>
                </c:pt>
                <c:pt idx="13">
                  <c:v>-89</c:v>
                </c:pt>
                <c:pt idx="15">
                  <c:v>-82</c:v>
                </c:pt>
                <c:pt idx="16">
                  <c:v>-86</c:v>
                </c:pt>
                <c:pt idx="18">
                  <c:v>-87</c:v>
                </c:pt>
                <c:pt idx="19">
                  <c:v>-84</c:v>
                </c:pt>
                <c:pt idx="20">
                  <c:v>-86</c:v>
                </c:pt>
                <c:pt idx="22">
                  <c:v>-88</c:v>
                </c:pt>
                <c:pt idx="23">
                  <c:v>-84</c:v>
                </c:pt>
                <c:pt idx="24">
                  <c:v>-82</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52224000"/>
        <c:axId val="34211520"/>
      </c:barChart>
      <c:barChart>
        <c:barDir val="bar"/>
        <c:grouping val="clustered"/>
        <c:varyColors val="0"/>
        <c:ser>
          <c:idx val="0"/>
          <c:order val="0"/>
          <c:tx>
            <c:strRef>
              <c:f>Sheet2!$D$3</c:f>
              <c:strCache>
                <c:ptCount val="1"/>
                <c:pt idx="0">
                  <c:v>Support</c:v>
                </c:pt>
              </c:strCache>
            </c:strRef>
          </c:tx>
          <c:spPr>
            <a:solidFill>
              <a:srgbClr val="0085B4"/>
            </a:solidFill>
            <a:ln w="14771">
              <a:noFill/>
              <a:prstDash val="solid"/>
            </a:ln>
          </c:spPr>
          <c:invertIfNegative val="0"/>
          <c:dLbls>
            <c:dLbl>
              <c:idx val="17"/>
              <c:layout>
                <c:manualLayout>
                  <c:x val="0"/>
                  <c:y val="5.0609635231054072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Sheet2!$D$4:$D$28</c:f>
              <c:numCache>
                <c:formatCode>General</c:formatCode>
                <c:ptCount val="25"/>
                <c:pt idx="0">
                  <c:v>10</c:v>
                </c:pt>
                <c:pt idx="2">
                  <c:v>14</c:v>
                </c:pt>
                <c:pt idx="3">
                  <c:v>6</c:v>
                </c:pt>
                <c:pt idx="5">
                  <c:v>10</c:v>
                </c:pt>
                <c:pt idx="6">
                  <c:v>9</c:v>
                </c:pt>
                <c:pt idx="8">
                  <c:v>10</c:v>
                </c:pt>
                <c:pt idx="9">
                  <c:v>12</c:v>
                </c:pt>
                <c:pt idx="10">
                  <c:v>8</c:v>
                </c:pt>
                <c:pt idx="12">
                  <c:v>11</c:v>
                </c:pt>
                <c:pt idx="13">
                  <c:v>8</c:v>
                </c:pt>
                <c:pt idx="15">
                  <c:v>15</c:v>
                </c:pt>
                <c:pt idx="16">
                  <c:v>8</c:v>
                </c:pt>
                <c:pt idx="18">
                  <c:v>10</c:v>
                </c:pt>
                <c:pt idx="19">
                  <c:v>9</c:v>
                </c:pt>
                <c:pt idx="20">
                  <c:v>10</c:v>
                </c:pt>
                <c:pt idx="22">
                  <c:v>9</c:v>
                </c:pt>
                <c:pt idx="23">
                  <c:v>9</c:v>
                </c:pt>
                <c:pt idx="24">
                  <c:v>11</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52225536"/>
        <c:axId val="34213248"/>
      </c:barChart>
      <c:catAx>
        <c:axId val="52224000"/>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34211520"/>
        <c:crosses val="autoZero"/>
        <c:auto val="1"/>
        <c:lblAlgn val="ctr"/>
        <c:lblOffset val="100"/>
        <c:tickLblSkip val="1"/>
        <c:tickMarkSkip val="1"/>
        <c:noMultiLvlLbl val="0"/>
      </c:catAx>
      <c:valAx>
        <c:axId val="34211520"/>
        <c:scaling>
          <c:orientation val="minMax"/>
          <c:max val="20"/>
          <c:min val="-96"/>
        </c:scaling>
        <c:delete val="1"/>
        <c:axPos val="t"/>
        <c:numFmt formatCode="General" sourceLinked="1"/>
        <c:majorTickMark val="out"/>
        <c:minorTickMark val="none"/>
        <c:tickLblPos val="nextTo"/>
        <c:crossAx val="52224000"/>
        <c:crosses val="autoZero"/>
        <c:crossBetween val="between"/>
      </c:valAx>
      <c:catAx>
        <c:axId val="52225536"/>
        <c:scaling>
          <c:orientation val="maxMin"/>
        </c:scaling>
        <c:delete val="1"/>
        <c:axPos val="l"/>
        <c:numFmt formatCode="General" sourceLinked="1"/>
        <c:majorTickMark val="out"/>
        <c:minorTickMark val="none"/>
        <c:tickLblPos val="nextTo"/>
        <c:crossAx val="34213248"/>
        <c:crosses val="autoZero"/>
        <c:auto val="1"/>
        <c:lblAlgn val="ctr"/>
        <c:lblOffset val="100"/>
        <c:noMultiLvlLbl val="0"/>
      </c:catAx>
      <c:valAx>
        <c:axId val="34213248"/>
        <c:scaling>
          <c:orientation val="minMax"/>
        </c:scaling>
        <c:delete val="1"/>
        <c:axPos val="b"/>
        <c:numFmt formatCode="General" sourceLinked="1"/>
        <c:majorTickMark val="out"/>
        <c:minorTickMark val="none"/>
        <c:tickLblPos val="nextTo"/>
        <c:crossAx val="52225536"/>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2993751887207E-2"/>
          <c:y val="0.58256199554667576"/>
          <c:w val="0.97113997113997119"/>
          <c:h val="0.32866950584617921"/>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0"/>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E4C3-4E5C-99AC-960E5E3CF35A}"/>
              </c:ext>
            </c:extLst>
          </c:dPt>
          <c:dPt>
            <c:idx val="1"/>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E4C3-4E5C-99AC-960E5E3CF35A}"/>
              </c:ext>
            </c:extLst>
          </c:dPt>
          <c:dPt>
            <c:idx val="2"/>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E4C3-4E5C-99AC-960E5E3CF35A}"/>
              </c:ext>
            </c:extLst>
          </c:dPt>
          <c:dPt>
            <c:idx val="7"/>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7-E4C3-4E5C-99AC-960E5E3CF35A}"/>
              </c:ext>
            </c:extLst>
          </c:dPt>
          <c:dPt>
            <c:idx val="8"/>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9-E4C3-4E5C-99AC-960E5E3CF35A}"/>
              </c:ext>
            </c:extLst>
          </c:dPt>
          <c:dPt>
            <c:idx val="9"/>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B-E4C3-4E5C-99AC-960E5E3CF35A}"/>
              </c:ext>
            </c:extLst>
          </c:dPt>
          <c:dPt>
            <c:idx val="10"/>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E4C3-4E5C-99AC-960E5E3CF35A}"/>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F-E4C3-4E5C-99AC-960E5E3CF35A}"/>
              </c:ext>
            </c:extLst>
          </c:dPt>
          <c:dLbls>
            <c:spPr>
              <a:noFill/>
              <a:ln w="25472">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Sheet2!$B$3:$D$3</c:f>
              <c:numCache>
                <c:formatCode>General</c:formatCode>
                <c:ptCount val="3"/>
                <c:pt idx="0">
                  <c:v>10</c:v>
                </c:pt>
                <c:pt idx="1">
                  <c:v>86</c:v>
                </c:pt>
                <c:pt idx="2">
                  <c:v>3</c:v>
                </c:pt>
              </c:numCache>
            </c:numRef>
          </c:val>
          <c:extLst xmlns:c16r2="http://schemas.microsoft.com/office/drawing/2015/06/chart">
            <c:ext xmlns:c16="http://schemas.microsoft.com/office/drawing/2014/chart" uri="{C3380CC4-5D6E-409C-BE32-E72D297353CC}">
              <c16:uniqueId val="{00000010-E4C3-4E5C-99AC-960E5E3CF35A}"/>
            </c:ext>
          </c:extLst>
        </c:ser>
        <c:dLbls>
          <c:showLegendKey val="0"/>
          <c:showVal val="1"/>
          <c:showCatName val="0"/>
          <c:showSerName val="0"/>
          <c:showPercent val="0"/>
          <c:showBubbleSize val="0"/>
        </c:dLbls>
        <c:gapWidth val="60"/>
        <c:axId val="33652224"/>
        <c:axId val="149095552"/>
      </c:barChart>
      <c:barChart>
        <c:barDir val="col"/>
        <c:grouping val="clustered"/>
        <c:varyColors val="0"/>
        <c:ser>
          <c:idx val="0"/>
          <c:order val="0"/>
          <c:tx>
            <c:strRef>
              <c:f>Sheet2!$A$2</c:f>
              <c:strCache>
                <c:ptCount val="1"/>
                <c:pt idx="0">
                  <c:v>Intensity</c:v>
                </c:pt>
              </c:strCache>
            </c:strRef>
          </c:tx>
          <c:spPr>
            <a:solidFill>
              <a:srgbClr val="0085B4"/>
            </a:solidFill>
            <a:ln w="12736">
              <a:solidFill>
                <a:srgbClr val="FFFFFF"/>
              </a:solidFill>
              <a:prstDash val="solid"/>
            </a:ln>
          </c:spPr>
          <c:invertIfNegative val="0"/>
          <c:dPt>
            <c:idx val="0"/>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2-E4C3-4E5C-99AC-960E5E3CF35A}"/>
              </c:ext>
            </c:extLst>
          </c:dPt>
          <c:dPt>
            <c:idx val="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4-E4C3-4E5C-99AC-960E5E3CF35A}"/>
              </c:ext>
            </c:extLst>
          </c:dPt>
          <c:dPt>
            <c:idx val="2"/>
            <c:invertIfNegative val="0"/>
            <c:bubble3D val="0"/>
            <c:spPr>
              <a:solidFill>
                <a:schemeClr val="tx1">
                  <a:lumMod val="50000"/>
                  <a:lumOff val="50000"/>
                </a:schemeClr>
              </a:solidFill>
              <a:ln w="12736">
                <a:solidFill>
                  <a:srgbClr val="FFFFFF"/>
                </a:solidFill>
                <a:prstDash val="solid"/>
              </a:ln>
            </c:spPr>
            <c:extLst xmlns:c16r2="http://schemas.microsoft.com/office/drawing/2015/06/chart">
              <c:ext xmlns:c16="http://schemas.microsoft.com/office/drawing/2014/chart" uri="{C3380CC4-5D6E-409C-BE32-E72D297353CC}">
                <c16:uniqueId val="{00000016-E4C3-4E5C-99AC-960E5E3CF35A}"/>
              </c:ext>
            </c:extLst>
          </c:dPt>
          <c:dPt>
            <c:idx val="7"/>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8-E4C3-4E5C-99AC-960E5E3CF35A}"/>
              </c:ext>
            </c:extLst>
          </c:dPt>
          <c:dPt>
            <c:idx val="9"/>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A-E4C3-4E5C-99AC-960E5E3CF35A}"/>
              </c:ext>
            </c:extLst>
          </c:dPt>
          <c:dPt>
            <c:idx val="10"/>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C-E4C3-4E5C-99AC-960E5E3CF35A}"/>
              </c:ext>
            </c:extLst>
          </c:dPt>
          <c:dPt>
            <c:idx val="1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E-E4C3-4E5C-99AC-960E5E3CF35A}"/>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E4C3-4E5C-99AC-960E5E3CF35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E4C3-4E5C-99AC-960E5E3CF35A}"/>
                </c:ext>
              </c:extLst>
            </c:dLbl>
            <c:spPr>
              <a:noFill/>
              <a:ln w="25472">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Sheet2!$B$2:$D$2</c:f>
              <c:numCache>
                <c:formatCode>General</c:formatCode>
                <c:ptCount val="3"/>
                <c:pt idx="0">
                  <c:v>7</c:v>
                </c:pt>
                <c:pt idx="1">
                  <c:v>79</c:v>
                </c:pt>
                <c:pt idx="2">
                  <c:v>3</c:v>
                </c:pt>
              </c:numCache>
            </c:numRef>
          </c:val>
          <c:extLst xmlns:c16r2="http://schemas.microsoft.com/office/drawing/2015/06/chart">
            <c:ext xmlns:c16="http://schemas.microsoft.com/office/drawing/2014/chart" uri="{C3380CC4-5D6E-409C-BE32-E72D297353CC}">
              <c16:uniqueId val="{0000001F-E4C3-4E5C-99AC-960E5E3CF35A}"/>
            </c:ext>
          </c:extLst>
        </c:ser>
        <c:dLbls>
          <c:showLegendKey val="0"/>
          <c:showVal val="1"/>
          <c:showCatName val="0"/>
          <c:showSerName val="0"/>
          <c:showPercent val="0"/>
          <c:showBubbleSize val="0"/>
        </c:dLbls>
        <c:gapWidth val="60"/>
        <c:axId val="33707008"/>
        <c:axId val="91145344"/>
      </c:barChart>
      <c:catAx>
        <c:axId val="33652224"/>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149095552"/>
        <c:crosses val="autoZero"/>
        <c:auto val="1"/>
        <c:lblAlgn val="ctr"/>
        <c:lblOffset val="100"/>
        <c:tickLblSkip val="1"/>
        <c:tickMarkSkip val="1"/>
        <c:noMultiLvlLbl val="0"/>
      </c:catAx>
      <c:valAx>
        <c:axId val="149095552"/>
        <c:scaling>
          <c:orientation val="minMax"/>
        </c:scaling>
        <c:delete val="1"/>
        <c:axPos val="l"/>
        <c:numFmt formatCode="General" sourceLinked="1"/>
        <c:majorTickMark val="out"/>
        <c:minorTickMark val="none"/>
        <c:tickLblPos val="nextTo"/>
        <c:crossAx val="33652224"/>
        <c:crosses val="autoZero"/>
        <c:crossBetween val="between"/>
      </c:valAx>
      <c:catAx>
        <c:axId val="33707008"/>
        <c:scaling>
          <c:orientation val="minMax"/>
        </c:scaling>
        <c:delete val="1"/>
        <c:axPos val="b"/>
        <c:numFmt formatCode="General" sourceLinked="1"/>
        <c:majorTickMark val="out"/>
        <c:minorTickMark val="none"/>
        <c:tickLblPos val="nextTo"/>
        <c:crossAx val="91145344"/>
        <c:crosses val="autoZero"/>
        <c:auto val="1"/>
        <c:lblAlgn val="ctr"/>
        <c:lblOffset val="100"/>
        <c:noMultiLvlLbl val="0"/>
      </c:catAx>
      <c:valAx>
        <c:axId val="91145344"/>
        <c:scaling>
          <c:orientation val="minMax"/>
        </c:scaling>
        <c:delete val="1"/>
        <c:axPos val="r"/>
        <c:numFmt formatCode="General" sourceLinked="1"/>
        <c:majorTickMark val="out"/>
        <c:minorTickMark val="none"/>
        <c:tickLblPos val="nextTo"/>
        <c:crossAx val="33707008"/>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2993751887207E-2"/>
          <c:y val="0.4842323097887371"/>
          <c:w val="0.97113997113997119"/>
          <c:h val="0.42699919160411781"/>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0"/>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D54D-4417-9294-A44BE2714D4E}"/>
              </c:ext>
            </c:extLst>
          </c:dPt>
          <c:dPt>
            <c:idx val="1"/>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D54D-4417-9294-A44BE2714D4E}"/>
              </c:ext>
            </c:extLst>
          </c:dPt>
          <c:dPt>
            <c:idx val="2"/>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D54D-4417-9294-A44BE2714D4E}"/>
              </c:ext>
            </c:extLst>
          </c:dPt>
          <c:dPt>
            <c:idx val="7"/>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7-D54D-4417-9294-A44BE2714D4E}"/>
              </c:ext>
            </c:extLst>
          </c:dPt>
          <c:dPt>
            <c:idx val="8"/>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9-D54D-4417-9294-A44BE2714D4E}"/>
              </c:ext>
            </c:extLst>
          </c:dPt>
          <c:dPt>
            <c:idx val="9"/>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B-D54D-4417-9294-A44BE2714D4E}"/>
              </c:ext>
            </c:extLst>
          </c:dPt>
          <c:dPt>
            <c:idx val="10"/>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D54D-4417-9294-A44BE2714D4E}"/>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F-D54D-4417-9294-A44BE2714D4E}"/>
              </c:ext>
            </c:extLst>
          </c:dPt>
          <c:dLbls>
            <c:spPr>
              <a:noFill/>
              <a:ln w="25472">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Sheet2!$B$3:$D$3</c:f>
              <c:numCache>
                <c:formatCode>General</c:formatCode>
                <c:ptCount val="3"/>
                <c:pt idx="0">
                  <c:v>80</c:v>
                </c:pt>
                <c:pt idx="1">
                  <c:v>15</c:v>
                </c:pt>
                <c:pt idx="2">
                  <c:v>5</c:v>
                </c:pt>
              </c:numCache>
            </c:numRef>
          </c:val>
          <c:extLst xmlns:c16r2="http://schemas.microsoft.com/office/drawing/2015/06/chart">
            <c:ext xmlns:c16="http://schemas.microsoft.com/office/drawing/2014/chart" uri="{C3380CC4-5D6E-409C-BE32-E72D297353CC}">
              <c16:uniqueId val="{00000010-D54D-4417-9294-A44BE2714D4E}"/>
            </c:ext>
          </c:extLst>
        </c:ser>
        <c:dLbls>
          <c:showLegendKey val="0"/>
          <c:showVal val="1"/>
          <c:showCatName val="0"/>
          <c:showSerName val="0"/>
          <c:showPercent val="0"/>
          <c:showBubbleSize val="0"/>
        </c:dLbls>
        <c:gapWidth val="60"/>
        <c:axId val="33875456"/>
        <c:axId val="51985152"/>
      </c:barChart>
      <c:barChart>
        <c:barDir val="col"/>
        <c:grouping val="clustered"/>
        <c:varyColors val="0"/>
        <c:ser>
          <c:idx val="0"/>
          <c:order val="0"/>
          <c:tx>
            <c:strRef>
              <c:f>Sheet2!$A$2</c:f>
              <c:strCache>
                <c:ptCount val="1"/>
                <c:pt idx="0">
                  <c:v>Intensity</c:v>
                </c:pt>
              </c:strCache>
            </c:strRef>
          </c:tx>
          <c:spPr>
            <a:solidFill>
              <a:srgbClr val="0085B4"/>
            </a:solidFill>
            <a:ln w="12736">
              <a:solidFill>
                <a:srgbClr val="FFFFFF"/>
              </a:solidFill>
              <a:prstDash val="solid"/>
            </a:ln>
          </c:spPr>
          <c:invertIfNegative val="0"/>
          <c:dPt>
            <c:idx val="0"/>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2-D54D-4417-9294-A44BE2714D4E}"/>
              </c:ext>
            </c:extLst>
          </c:dPt>
          <c:dPt>
            <c:idx val="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4-D54D-4417-9294-A44BE2714D4E}"/>
              </c:ext>
            </c:extLst>
          </c:dPt>
          <c:dPt>
            <c:idx val="2"/>
            <c:invertIfNegative val="0"/>
            <c:bubble3D val="0"/>
            <c:spPr>
              <a:solidFill>
                <a:schemeClr val="tx1">
                  <a:lumMod val="50000"/>
                  <a:lumOff val="50000"/>
                </a:schemeClr>
              </a:solidFill>
              <a:ln w="12736">
                <a:solidFill>
                  <a:srgbClr val="FFFFFF"/>
                </a:solidFill>
                <a:prstDash val="solid"/>
              </a:ln>
            </c:spPr>
            <c:extLst xmlns:c16r2="http://schemas.microsoft.com/office/drawing/2015/06/chart">
              <c:ext xmlns:c16="http://schemas.microsoft.com/office/drawing/2014/chart" uri="{C3380CC4-5D6E-409C-BE32-E72D297353CC}">
                <c16:uniqueId val="{00000016-D54D-4417-9294-A44BE2714D4E}"/>
              </c:ext>
            </c:extLst>
          </c:dPt>
          <c:dPt>
            <c:idx val="7"/>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8-D54D-4417-9294-A44BE2714D4E}"/>
              </c:ext>
            </c:extLst>
          </c:dPt>
          <c:dPt>
            <c:idx val="9"/>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A-D54D-4417-9294-A44BE2714D4E}"/>
              </c:ext>
            </c:extLst>
          </c:dPt>
          <c:dPt>
            <c:idx val="10"/>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C-D54D-4417-9294-A44BE2714D4E}"/>
              </c:ext>
            </c:extLst>
          </c:dPt>
          <c:dPt>
            <c:idx val="1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E-D54D-4417-9294-A44BE2714D4E}"/>
              </c:ext>
            </c:extLst>
          </c:dPt>
          <c:dLbls>
            <c:dLbl>
              <c:idx val="1"/>
              <c:layout>
                <c:manualLayout>
                  <c:x val="0"/>
                  <c:y val="6.47951534363971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D54D-4417-9294-A44BE2714D4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54D-4417-9294-A44BE2714D4E}"/>
                </c:ext>
              </c:extLst>
            </c:dLbl>
            <c:spPr>
              <a:noFill/>
              <a:ln w="25472">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Sheet2!$B$2:$D$2</c:f>
              <c:numCache>
                <c:formatCode>General</c:formatCode>
                <c:ptCount val="3"/>
                <c:pt idx="0">
                  <c:v>73</c:v>
                </c:pt>
                <c:pt idx="1">
                  <c:v>11</c:v>
                </c:pt>
                <c:pt idx="2">
                  <c:v>5</c:v>
                </c:pt>
              </c:numCache>
            </c:numRef>
          </c:val>
          <c:extLst xmlns:c16r2="http://schemas.microsoft.com/office/drawing/2015/06/chart">
            <c:ext xmlns:c16="http://schemas.microsoft.com/office/drawing/2014/chart" uri="{C3380CC4-5D6E-409C-BE32-E72D297353CC}">
              <c16:uniqueId val="{0000001F-D54D-4417-9294-A44BE2714D4E}"/>
            </c:ext>
          </c:extLst>
        </c:ser>
        <c:dLbls>
          <c:showLegendKey val="0"/>
          <c:showVal val="1"/>
          <c:showCatName val="0"/>
          <c:showSerName val="0"/>
          <c:showPercent val="0"/>
          <c:showBubbleSize val="0"/>
        </c:dLbls>
        <c:gapWidth val="60"/>
        <c:axId val="33877504"/>
        <c:axId val="51984576"/>
      </c:barChart>
      <c:catAx>
        <c:axId val="33875456"/>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51985152"/>
        <c:crosses val="autoZero"/>
        <c:auto val="1"/>
        <c:lblAlgn val="ctr"/>
        <c:lblOffset val="100"/>
        <c:tickLblSkip val="1"/>
        <c:tickMarkSkip val="1"/>
        <c:noMultiLvlLbl val="0"/>
      </c:catAx>
      <c:valAx>
        <c:axId val="51985152"/>
        <c:scaling>
          <c:orientation val="minMax"/>
        </c:scaling>
        <c:delete val="1"/>
        <c:axPos val="l"/>
        <c:numFmt formatCode="General" sourceLinked="1"/>
        <c:majorTickMark val="out"/>
        <c:minorTickMark val="none"/>
        <c:tickLblPos val="nextTo"/>
        <c:crossAx val="33875456"/>
        <c:crosses val="autoZero"/>
        <c:crossBetween val="between"/>
      </c:valAx>
      <c:catAx>
        <c:axId val="33877504"/>
        <c:scaling>
          <c:orientation val="minMax"/>
        </c:scaling>
        <c:delete val="1"/>
        <c:axPos val="b"/>
        <c:numFmt formatCode="General" sourceLinked="1"/>
        <c:majorTickMark val="out"/>
        <c:minorTickMark val="none"/>
        <c:tickLblPos val="nextTo"/>
        <c:crossAx val="51984576"/>
        <c:crosses val="autoZero"/>
        <c:auto val="1"/>
        <c:lblAlgn val="ctr"/>
        <c:lblOffset val="100"/>
        <c:noMultiLvlLbl val="0"/>
      </c:catAx>
      <c:valAx>
        <c:axId val="51984576"/>
        <c:scaling>
          <c:orientation val="minMax"/>
        </c:scaling>
        <c:delete val="1"/>
        <c:axPos val="r"/>
        <c:numFmt formatCode="General" sourceLinked="1"/>
        <c:majorTickMark val="out"/>
        <c:minorTickMark val="none"/>
        <c:tickLblPos val="nextTo"/>
        <c:crossAx val="33877504"/>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8807339449599"/>
          <c:y val="9.0940959643033378E-2"/>
          <c:w val="0.54732991709369661"/>
          <c:h val="0.88767748166455085"/>
        </c:manualLayout>
      </c:layout>
      <c:barChart>
        <c:barDir val="bar"/>
        <c:grouping val="clustered"/>
        <c:varyColors val="0"/>
        <c:ser>
          <c:idx val="1"/>
          <c:order val="1"/>
          <c:tx>
            <c:strRef>
              <c:f>Sheet2!$D$3</c:f>
              <c:strCache>
                <c:ptCount val="1"/>
                <c:pt idx="0">
                  <c:v>No</c:v>
                </c:pt>
              </c:strCache>
            </c:strRef>
          </c:tx>
          <c:spPr>
            <a:solidFill>
              <a:schemeClr val="accent1"/>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Sheet2!$D$4:$D$28</c:f>
              <c:numCache>
                <c:formatCode>General</c:formatCode>
                <c:ptCount val="25"/>
                <c:pt idx="0">
                  <c:v>-15</c:v>
                </c:pt>
                <c:pt idx="2">
                  <c:v>-17</c:v>
                </c:pt>
                <c:pt idx="3">
                  <c:v>-12</c:v>
                </c:pt>
                <c:pt idx="5">
                  <c:v>-17</c:v>
                </c:pt>
                <c:pt idx="6">
                  <c:v>-12</c:v>
                </c:pt>
                <c:pt idx="8">
                  <c:v>-11</c:v>
                </c:pt>
                <c:pt idx="9">
                  <c:v>-22</c:v>
                </c:pt>
                <c:pt idx="10">
                  <c:v>-12</c:v>
                </c:pt>
                <c:pt idx="12">
                  <c:v>-16</c:v>
                </c:pt>
                <c:pt idx="13">
                  <c:v>-13</c:v>
                </c:pt>
                <c:pt idx="15">
                  <c:v>-20</c:v>
                </c:pt>
                <c:pt idx="16">
                  <c:v>-14</c:v>
                </c:pt>
                <c:pt idx="18">
                  <c:v>-13</c:v>
                </c:pt>
                <c:pt idx="19">
                  <c:v>-17</c:v>
                </c:pt>
                <c:pt idx="20">
                  <c:v>-13</c:v>
                </c:pt>
                <c:pt idx="22">
                  <c:v>-14</c:v>
                </c:pt>
                <c:pt idx="23">
                  <c:v>-11</c:v>
                </c:pt>
                <c:pt idx="24">
                  <c:v>-17</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33933312"/>
        <c:axId val="51982272"/>
      </c:barChart>
      <c:barChart>
        <c:barDir val="bar"/>
        <c:grouping val="clustered"/>
        <c:varyColors val="0"/>
        <c:ser>
          <c:idx val="0"/>
          <c:order val="0"/>
          <c:tx>
            <c:strRef>
              <c:f>Sheet2!$C$3</c:f>
              <c:strCache>
                <c:ptCount val="1"/>
                <c:pt idx="0">
                  <c:v>66</c:v>
                </c:pt>
              </c:strCache>
            </c:strRef>
          </c:tx>
          <c:spPr>
            <a:solidFill>
              <a:srgbClr val="0085B4"/>
            </a:solidFill>
            <a:ln w="14771">
              <a:noFill/>
              <a:prstDash val="solid"/>
            </a:ln>
          </c:spPr>
          <c:invertIfNegative val="0"/>
          <c:dLbls>
            <c:dLbl>
              <c:idx val="17"/>
              <c:layout>
                <c:manualLayout>
                  <c:x val="0"/>
                  <c:y val="5.0609635231054072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4A-4146-9A64-0FAA44FC4EC7}"/>
                </c:ext>
              </c:extLst>
            </c:dLbl>
            <c:dLbl>
              <c:idx val="25"/>
              <c:layout>
                <c:manualLayout>
                  <c:x val="0"/>
                  <c:y val="-2.14230585933051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Sheet2!$C$4:$C$28</c:f>
              <c:numCache>
                <c:formatCode>General</c:formatCode>
                <c:ptCount val="25"/>
                <c:pt idx="0">
                  <c:v>80</c:v>
                </c:pt>
                <c:pt idx="2">
                  <c:v>77</c:v>
                </c:pt>
                <c:pt idx="3">
                  <c:v>84</c:v>
                </c:pt>
                <c:pt idx="5">
                  <c:v>78</c:v>
                </c:pt>
                <c:pt idx="6">
                  <c:v>82</c:v>
                </c:pt>
                <c:pt idx="8">
                  <c:v>84</c:v>
                </c:pt>
                <c:pt idx="9">
                  <c:v>72</c:v>
                </c:pt>
                <c:pt idx="10">
                  <c:v>84</c:v>
                </c:pt>
                <c:pt idx="12">
                  <c:v>77</c:v>
                </c:pt>
                <c:pt idx="13">
                  <c:v>84</c:v>
                </c:pt>
                <c:pt idx="15">
                  <c:v>78</c:v>
                </c:pt>
                <c:pt idx="16">
                  <c:v>81</c:v>
                </c:pt>
                <c:pt idx="18">
                  <c:v>82</c:v>
                </c:pt>
                <c:pt idx="19">
                  <c:v>78</c:v>
                </c:pt>
                <c:pt idx="20">
                  <c:v>80</c:v>
                </c:pt>
                <c:pt idx="22">
                  <c:v>81</c:v>
                </c:pt>
                <c:pt idx="23">
                  <c:v>81</c:v>
                </c:pt>
                <c:pt idx="24">
                  <c:v>80</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33934848"/>
        <c:axId val="51982848"/>
      </c:barChart>
      <c:catAx>
        <c:axId val="33933312"/>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51982272"/>
        <c:crosses val="autoZero"/>
        <c:auto val="1"/>
        <c:lblAlgn val="ctr"/>
        <c:lblOffset val="100"/>
        <c:tickLblSkip val="1"/>
        <c:tickMarkSkip val="1"/>
        <c:noMultiLvlLbl val="0"/>
      </c:catAx>
      <c:valAx>
        <c:axId val="51982272"/>
        <c:scaling>
          <c:orientation val="minMax"/>
          <c:max val="95"/>
          <c:min val="-30"/>
        </c:scaling>
        <c:delete val="1"/>
        <c:axPos val="t"/>
        <c:numFmt formatCode="General" sourceLinked="1"/>
        <c:majorTickMark val="out"/>
        <c:minorTickMark val="none"/>
        <c:tickLblPos val="nextTo"/>
        <c:crossAx val="33933312"/>
        <c:crosses val="autoZero"/>
        <c:crossBetween val="between"/>
      </c:valAx>
      <c:catAx>
        <c:axId val="33934848"/>
        <c:scaling>
          <c:orientation val="maxMin"/>
        </c:scaling>
        <c:delete val="1"/>
        <c:axPos val="l"/>
        <c:numFmt formatCode="General" sourceLinked="1"/>
        <c:majorTickMark val="out"/>
        <c:minorTickMark val="none"/>
        <c:tickLblPos val="nextTo"/>
        <c:crossAx val="51982848"/>
        <c:crosses val="autoZero"/>
        <c:auto val="1"/>
        <c:lblAlgn val="ctr"/>
        <c:lblOffset val="100"/>
        <c:noMultiLvlLbl val="0"/>
      </c:catAx>
      <c:valAx>
        <c:axId val="51982848"/>
        <c:scaling>
          <c:orientation val="minMax"/>
        </c:scaling>
        <c:delete val="1"/>
        <c:axPos val="b"/>
        <c:numFmt formatCode="General" sourceLinked="1"/>
        <c:majorTickMark val="out"/>
        <c:minorTickMark val="none"/>
        <c:tickLblPos val="nextTo"/>
        <c:crossAx val="33934848"/>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21578942809186"/>
          <c:y val="0.28637718674837159"/>
          <c:w val="0.57289268501039181"/>
          <c:h val="0.67204737257027036"/>
        </c:manualLayout>
      </c:layout>
      <c:barChart>
        <c:barDir val="bar"/>
        <c:grouping val="clustered"/>
        <c:varyColors val="0"/>
        <c:ser>
          <c:idx val="1"/>
          <c:order val="1"/>
          <c:tx>
            <c:strRef>
              <c:f>Sheet2!$C$1</c:f>
              <c:strCache>
                <c:ptCount val="1"/>
                <c:pt idx="0">
                  <c:v>Total likely</c:v>
                </c:pt>
              </c:strCache>
            </c:strRef>
          </c:tx>
          <c:spPr>
            <a:solidFill>
              <a:srgbClr val="AFDFFF"/>
            </a:solidFill>
            <a:ln w="3319">
              <a:solidFill>
                <a:srgbClr val="FFFFFF"/>
              </a:solidFill>
              <a:prstDash val="solid"/>
            </a:ln>
          </c:spPr>
          <c:invertIfNegative val="0"/>
          <c:dLbls>
            <c:spPr>
              <a:noFill/>
              <a:ln w="26555">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Sheet2!$A$2:$A$4</c:f>
              <c:strCache>
                <c:ptCount val="3"/>
                <c:pt idx="0">
                  <c:v>Feel anxious about the safety of your medical care</c:v>
                </c:pt>
                <c:pt idx="2">
                  <c:v>Want to be treated by a different doctor</c:v>
                </c:pt>
              </c:strCache>
            </c:strRef>
          </c:cat>
          <c:val>
            <c:numRef>
              <c:f>Sheet2!$C$2:$C$4</c:f>
              <c:numCache>
                <c:formatCode>General</c:formatCode>
                <c:ptCount val="3"/>
                <c:pt idx="0">
                  <c:v>86</c:v>
                </c:pt>
                <c:pt idx="2">
                  <c:v>84</c:v>
                </c:pt>
              </c:numCache>
            </c:numRef>
          </c:val>
          <c:extLst xmlns:c16r2="http://schemas.microsoft.com/office/drawing/2015/06/chart">
            <c:ext xmlns:c16="http://schemas.microsoft.com/office/drawing/2014/chart" uri="{C3380CC4-5D6E-409C-BE32-E72D297353CC}">
              <c16:uniqueId val="{00000001-6156-49EA-A3DA-BE682A37410B}"/>
            </c:ext>
          </c:extLst>
        </c:ser>
        <c:ser>
          <c:idx val="3"/>
          <c:order val="3"/>
          <c:tx>
            <c:strRef>
              <c:f>Sheet2!$E$1</c:f>
              <c:strCache>
                <c:ptCount val="1"/>
                <c:pt idx="0">
                  <c:v>Total unlikely</c:v>
                </c:pt>
              </c:strCache>
            </c:strRef>
          </c:tx>
          <c:spPr>
            <a:solidFill>
              <a:srgbClr val="FFC979"/>
            </a:solidFill>
            <a:ln w="13277">
              <a:solidFill>
                <a:srgbClr val="FFFFFF"/>
              </a:solidFill>
              <a:prstDash val="solid"/>
            </a:ln>
          </c:spPr>
          <c:invertIfNegative val="0"/>
          <c:dLbls>
            <c:dLbl>
              <c:idx val="0"/>
              <c:layout/>
              <c:tx>
                <c:rich>
                  <a:bodyPr/>
                  <a:lstStyle/>
                  <a:p>
                    <a:r>
                      <a:rPr lang="en-US" dirty="0"/>
                      <a:t>11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55-46F7-A2AF-5367BE606BE6}"/>
                </c:ext>
              </c:extLst>
            </c:dLbl>
            <c:dLbl>
              <c:idx val="2"/>
              <c:layout/>
              <c:tx>
                <c:rich>
                  <a:bodyPr/>
                  <a:lstStyle/>
                  <a:p>
                    <a:r>
                      <a:rPr lang="en-US" dirty="0"/>
                      <a:t>11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455-46F7-A2AF-5367BE606BE6}"/>
                </c:ext>
              </c:extLst>
            </c:dLbl>
            <c:spPr>
              <a:noFill/>
              <a:ln>
                <a:noFill/>
              </a:ln>
              <a:effectLst/>
            </c:spPr>
            <c:txPr>
              <a:bodyPr wrap="square" lIns="38100" tIns="19050" rIns="38100" bIns="19050" anchor="ctr">
                <a:spAutoFit/>
              </a:bodyPr>
              <a:lstStyle/>
              <a:p>
                <a:pPr>
                  <a:defRPr sz="1800" b="1">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Sheet2!$A$2:$A$4</c:f>
              <c:strCache>
                <c:ptCount val="3"/>
                <c:pt idx="0">
                  <c:v>Feel anxious about the safety of your medical care</c:v>
                </c:pt>
                <c:pt idx="2">
                  <c:v>Want to be treated by a different doctor</c:v>
                </c:pt>
              </c:strCache>
            </c:strRef>
          </c:cat>
          <c:val>
            <c:numRef>
              <c:f>Sheet2!$E$2:$E$4</c:f>
              <c:numCache>
                <c:formatCode>General</c:formatCode>
                <c:ptCount val="3"/>
                <c:pt idx="0">
                  <c:v>-11</c:v>
                </c:pt>
                <c:pt idx="2">
                  <c:v>-11</c:v>
                </c:pt>
              </c:numCache>
            </c:numRef>
          </c:val>
          <c:extLst xmlns:c16r2="http://schemas.microsoft.com/office/drawing/2015/06/chart">
            <c:ext xmlns:c16="http://schemas.microsoft.com/office/drawing/2014/chart" uri="{C3380CC4-5D6E-409C-BE32-E72D297353CC}">
              <c16:uniqueId val="{00000007-6156-49EA-A3DA-BE682A37410B}"/>
            </c:ext>
          </c:extLst>
        </c:ser>
        <c:dLbls>
          <c:showLegendKey val="0"/>
          <c:showVal val="1"/>
          <c:showCatName val="0"/>
          <c:showSerName val="0"/>
          <c:showPercent val="0"/>
          <c:showBubbleSize val="0"/>
        </c:dLbls>
        <c:gapWidth val="40"/>
        <c:overlap val="100"/>
        <c:axId val="181080576"/>
        <c:axId val="52470912"/>
      </c:barChart>
      <c:barChart>
        <c:barDir val="bar"/>
        <c:grouping val="clustered"/>
        <c:varyColors val="0"/>
        <c:ser>
          <c:idx val="0"/>
          <c:order val="0"/>
          <c:tx>
            <c:strRef>
              <c:f>Sheet2!$B$1</c:f>
              <c:strCache>
                <c:ptCount val="1"/>
                <c:pt idx="0">
                  <c:v>Very likely</c:v>
                </c:pt>
              </c:strCache>
            </c:strRef>
          </c:tx>
          <c:spPr>
            <a:solidFill>
              <a:srgbClr val="0085B4"/>
            </a:solidFill>
            <a:ln w="13277">
              <a:solidFill>
                <a:srgbClr val="FFFFFF"/>
              </a:solidFill>
              <a:prstDash val="solid"/>
            </a:ln>
          </c:spPr>
          <c:invertIfNegative val="0"/>
          <c:dLbls>
            <c:dLbl>
              <c:idx val="2"/>
              <c:layout>
                <c:manualLayout>
                  <c:x val="-0.13319152296275177"/>
                  <c:y val="2.802365186509196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455-46F7-A2AF-5367BE606BE6}"/>
                </c:ext>
              </c:extLst>
            </c:dLbl>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Sheet2!$A$2:$A$4</c:f>
              <c:strCache>
                <c:ptCount val="3"/>
                <c:pt idx="0">
                  <c:v>Feel anxious about the safety of your medical care</c:v>
                </c:pt>
                <c:pt idx="2">
                  <c:v>Want to be treated by a different doctor</c:v>
                </c:pt>
              </c:strCache>
            </c:strRef>
          </c:cat>
          <c:val>
            <c:numRef>
              <c:f>Sheet2!$B$2:$B$4</c:f>
              <c:numCache>
                <c:formatCode>General</c:formatCode>
                <c:ptCount val="3"/>
                <c:pt idx="0">
                  <c:v>55</c:v>
                </c:pt>
                <c:pt idx="2">
                  <c:v>52</c:v>
                </c:pt>
              </c:numCache>
            </c:numRef>
          </c:val>
          <c:extLst xmlns:c16r2="http://schemas.microsoft.com/office/drawing/2015/06/chart">
            <c:ext xmlns:c16="http://schemas.microsoft.com/office/drawing/2014/chart" uri="{C3380CC4-5D6E-409C-BE32-E72D297353CC}">
              <c16:uniqueId val="{00000009-6156-49EA-A3DA-BE682A37410B}"/>
            </c:ext>
          </c:extLst>
        </c:ser>
        <c:ser>
          <c:idx val="2"/>
          <c:order val="2"/>
          <c:tx>
            <c:strRef>
              <c:f>Sheet2!$D$1</c:f>
              <c:strCache>
                <c:ptCount val="1"/>
                <c:pt idx="0">
                  <c:v>Very unlikely</c:v>
                </c:pt>
              </c:strCache>
            </c:strRef>
          </c:tx>
          <c:spPr>
            <a:solidFill>
              <a:srgbClr val="DE8400"/>
            </a:solidFill>
            <a:ln w="13277">
              <a:solidFill>
                <a:srgbClr val="FFFFFF"/>
              </a:solidFill>
              <a:prstDash val="solid"/>
            </a:ln>
          </c:spPr>
          <c:invertIfNegative val="0"/>
          <c:dLbls>
            <c:delete val="1"/>
          </c:dLbls>
          <c:cat>
            <c:strRef>
              <c:f>Sheet2!$A$2:$A$4</c:f>
              <c:strCache>
                <c:ptCount val="3"/>
                <c:pt idx="0">
                  <c:v>Feel anxious about the safety of your medical care</c:v>
                </c:pt>
                <c:pt idx="2">
                  <c:v>Want to be treated by a different doctor</c:v>
                </c:pt>
              </c:strCache>
            </c:strRef>
          </c:cat>
          <c:val>
            <c:numRef>
              <c:f>Sheet2!$D$2:$D$4</c:f>
              <c:numCache>
                <c:formatCode>General</c:formatCode>
                <c:ptCount val="3"/>
                <c:pt idx="0">
                  <c:v>-5</c:v>
                </c:pt>
                <c:pt idx="2">
                  <c:v>-5</c:v>
                </c:pt>
              </c:numCache>
            </c:numRef>
          </c:val>
          <c:extLst xmlns:c16r2="http://schemas.microsoft.com/office/drawing/2015/06/chart">
            <c:ext xmlns:c16="http://schemas.microsoft.com/office/drawing/2014/chart" uri="{C3380CC4-5D6E-409C-BE32-E72D297353CC}">
              <c16:uniqueId val="{0000000F-6156-49EA-A3DA-BE682A37410B}"/>
            </c:ext>
          </c:extLst>
        </c:ser>
        <c:dLbls>
          <c:showLegendKey val="0"/>
          <c:showVal val="1"/>
          <c:showCatName val="0"/>
          <c:showSerName val="0"/>
          <c:showPercent val="0"/>
          <c:showBubbleSize val="0"/>
        </c:dLbls>
        <c:gapWidth val="40"/>
        <c:overlap val="100"/>
        <c:axId val="181081088"/>
        <c:axId val="52471488"/>
      </c:barChart>
      <c:catAx>
        <c:axId val="181080576"/>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52470912"/>
        <c:crosses val="autoZero"/>
        <c:auto val="1"/>
        <c:lblAlgn val="ctr"/>
        <c:lblOffset val="100"/>
        <c:tickLblSkip val="1"/>
        <c:tickMarkSkip val="1"/>
        <c:noMultiLvlLbl val="0"/>
      </c:catAx>
      <c:valAx>
        <c:axId val="52470912"/>
        <c:scaling>
          <c:orientation val="minMax"/>
          <c:max val="100"/>
        </c:scaling>
        <c:delete val="1"/>
        <c:axPos val="t"/>
        <c:numFmt formatCode="General" sourceLinked="1"/>
        <c:majorTickMark val="out"/>
        <c:minorTickMark val="none"/>
        <c:tickLblPos val="nextTo"/>
        <c:crossAx val="181080576"/>
        <c:crosses val="autoZero"/>
        <c:crossBetween val="between"/>
      </c:valAx>
      <c:catAx>
        <c:axId val="181081088"/>
        <c:scaling>
          <c:orientation val="maxMin"/>
        </c:scaling>
        <c:delete val="1"/>
        <c:axPos val="l"/>
        <c:numFmt formatCode="General" sourceLinked="1"/>
        <c:majorTickMark val="out"/>
        <c:minorTickMark val="none"/>
        <c:tickLblPos val="nextTo"/>
        <c:crossAx val="52471488"/>
        <c:crosses val="autoZero"/>
        <c:auto val="1"/>
        <c:lblAlgn val="ctr"/>
        <c:lblOffset val="100"/>
        <c:noMultiLvlLbl val="0"/>
      </c:catAx>
      <c:valAx>
        <c:axId val="52471488"/>
        <c:scaling>
          <c:orientation val="minMax"/>
        </c:scaling>
        <c:delete val="1"/>
        <c:axPos val="b"/>
        <c:numFmt formatCode="General" sourceLinked="1"/>
        <c:majorTickMark val="out"/>
        <c:minorTickMark val="none"/>
        <c:tickLblPos val="nextTo"/>
        <c:crossAx val="181081088"/>
        <c:crosses val="max"/>
        <c:crossBetween val="between"/>
      </c:valAx>
      <c:spPr>
        <a:noFill/>
        <a:ln w="26555">
          <a:noFill/>
        </a:ln>
      </c:spPr>
    </c:plotArea>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8807339449599"/>
          <c:y val="9.0940959643033378E-2"/>
          <c:w val="0.54732991709369661"/>
          <c:h val="0.88767748166455085"/>
        </c:manualLayout>
      </c:layout>
      <c:barChart>
        <c:barDir val="bar"/>
        <c:grouping val="clustered"/>
        <c:varyColors val="0"/>
        <c:ser>
          <c:idx val="1"/>
          <c:order val="1"/>
          <c:tx>
            <c:strRef>
              <c:f>Sheet2!$D$3</c:f>
              <c:strCache>
                <c:ptCount val="1"/>
                <c:pt idx="0">
                  <c:v>Unlikely</c:v>
                </c:pt>
              </c:strCache>
            </c:strRef>
          </c:tx>
          <c:spPr>
            <a:solidFill>
              <a:schemeClr val="accent1"/>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Sheet2!$D$4:$D$28</c:f>
              <c:numCache>
                <c:formatCode>General</c:formatCode>
                <c:ptCount val="25"/>
                <c:pt idx="0">
                  <c:v>-11</c:v>
                </c:pt>
                <c:pt idx="2">
                  <c:v>-13</c:v>
                </c:pt>
                <c:pt idx="3">
                  <c:v>-10</c:v>
                </c:pt>
                <c:pt idx="5">
                  <c:v>-11</c:v>
                </c:pt>
                <c:pt idx="6">
                  <c:v>-12</c:v>
                </c:pt>
                <c:pt idx="8">
                  <c:v>-9</c:v>
                </c:pt>
                <c:pt idx="9">
                  <c:v>-12</c:v>
                </c:pt>
                <c:pt idx="10">
                  <c:v>-12</c:v>
                </c:pt>
                <c:pt idx="12">
                  <c:v>-10</c:v>
                </c:pt>
                <c:pt idx="13">
                  <c:v>-13</c:v>
                </c:pt>
                <c:pt idx="15">
                  <c:v>-15</c:v>
                </c:pt>
                <c:pt idx="16">
                  <c:v>-11</c:v>
                </c:pt>
                <c:pt idx="18">
                  <c:v>-10</c:v>
                </c:pt>
                <c:pt idx="19">
                  <c:v>-9</c:v>
                </c:pt>
                <c:pt idx="20">
                  <c:v>-14</c:v>
                </c:pt>
                <c:pt idx="22">
                  <c:v>-9</c:v>
                </c:pt>
                <c:pt idx="23">
                  <c:v>-13</c:v>
                </c:pt>
                <c:pt idx="24">
                  <c:v>-15</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181304832"/>
        <c:axId val="52473216"/>
      </c:barChart>
      <c:barChart>
        <c:barDir val="bar"/>
        <c:grouping val="clustered"/>
        <c:varyColors val="0"/>
        <c:ser>
          <c:idx val="0"/>
          <c:order val="0"/>
          <c:tx>
            <c:strRef>
              <c:f>Sheet2!$C$3</c:f>
              <c:strCache>
                <c:ptCount val="1"/>
                <c:pt idx="0">
                  <c:v>Likely</c:v>
                </c:pt>
              </c:strCache>
            </c:strRef>
          </c:tx>
          <c:spPr>
            <a:solidFill>
              <a:srgbClr val="0085B4"/>
            </a:solidFill>
            <a:ln w="14771">
              <a:noFill/>
              <a:prstDash val="solid"/>
            </a:ln>
          </c:spPr>
          <c:invertIfNegative val="0"/>
          <c:dLbls>
            <c:dLbl>
              <c:idx val="17"/>
              <c:layout>
                <c:manualLayout>
                  <c:x val="0"/>
                  <c:y val="5.0609635231054072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4A-4146-9A64-0FAA44FC4EC7}"/>
                </c:ext>
              </c:extLst>
            </c:dLbl>
            <c:dLbl>
              <c:idx val="25"/>
              <c:layout>
                <c:manualLayout>
                  <c:x val="0"/>
                  <c:y val="-2.14230585933051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Sheet2!$C$4:$C$28</c:f>
              <c:numCache>
                <c:formatCode>General</c:formatCode>
                <c:ptCount val="25"/>
                <c:pt idx="0">
                  <c:v>86</c:v>
                </c:pt>
                <c:pt idx="2">
                  <c:v>85</c:v>
                </c:pt>
                <c:pt idx="3">
                  <c:v>88</c:v>
                </c:pt>
                <c:pt idx="5">
                  <c:v>87</c:v>
                </c:pt>
                <c:pt idx="6">
                  <c:v>86</c:v>
                </c:pt>
                <c:pt idx="8">
                  <c:v>90</c:v>
                </c:pt>
                <c:pt idx="9">
                  <c:v>86</c:v>
                </c:pt>
                <c:pt idx="10">
                  <c:v>85</c:v>
                </c:pt>
                <c:pt idx="12">
                  <c:v>89</c:v>
                </c:pt>
                <c:pt idx="13">
                  <c:v>84</c:v>
                </c:pt>
                <c:pt idx="15">
                  <c:v>84</c:v>
                </c:pt>
                <c:pt idx="16">
                  <c:v>87</c:v>
                </c:pt>
                <c:pt idx="18">
                  <c:v>87</c:v>
                </c:pt>
                <c:pt idx="19">
                  <c:v>90</c:v>
                </c:pt>
                <c:pt idx="20">
                  <c:v>85</c:v>
                </c:pt>
                <c:pt idx="22">
                  <c:v>89</c:v>
                </c:pt>
                <c:pt idx="23">
                  <c:v>84</c:v>
                </c:pt>
                <c:pt idx="24">
                  <c:v>83</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181416960"/>
        <c:axId val="52476672"/>
      </c:barChart>
      <c:catAx>
        <c:axId val="181304832"/>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52473216"/>
        <c:crosses val="autoZero"/>
        <c:auto val="1"/>
        <c:lblAlgn val="ctr"/>
        <c:lblOffset val="100"/>
        <c:tickLblSkip val="1"/>
        <c:tickMarkSkip val="1"/>
        <c:noMultiLvlLbl val="0"/>
      </c:catAx>
      <c:valAx>
        <c:axId val="52473216"/>
        <c:scaling>
          <c:orientation val="minMax"/>
          <c:max val="95"/>
          <c:min val="-30"/>
        </c:scaling>
        <c:delete val="1"/>
        <c:axPos val="t"/>
        <c:numFmt formatCode="General" sourceLinked="1"/>
        <c:majorTickMark val="out"/>
        <c:minorTickMark val="none"/>
        <c:tickLblPos val="nextTo"/>
        <c:crossAx val="181304832"/>
        <c:crosses val="autoZero"/>
        <c:crossBetween val="between"/>
      </c:valAx>
      <c:catAx>
        <c:axId val="181416960"/>
        <c:scaling>
          <c:orientation val="maxMin"/>
        </c:scaling>
        <c:delete val="1"/>
        <c:axPos val="l"/>
        <c:numFmt formatCode="General" sourceLinked="1"/>
        <c:majorTickMark val="out"/>
        <c:minorTickMark val="none"/>
        <c:tickLblPos val="nextTo"/>
        <c:crossAx val="52476672"/>
        <c:crosses val="autoZero"/>
        <c:auto val="1"/>
        <c:lblAlgn val="ctr"/>
        <c:lblOffset val="100"/>
        <c:noMultiLvlLbl val="0"/>
      </c:catAx>
      <c:valAx>
        <c:axId val="52476672"/>
        <c:scaling>
          <c:orientation val="minMax"/>
        </c:scaling>
        <c:delete val="1"/>
        <c:axPos val="b"/>
        <c:numFmt formatCode="General" sourceLinked="1"/>
        <c:majorTickMark val="out"/>
        <c:minorTickMark val="none"/>
        <c:tickLblPos val="nextTo"/>
        <c:crossAx val="181416960"/>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8807339449599"/>
          <c:y val="9.0940959643033378E-2"/>
          <c:w val="0.54732991709369661"/>
          <c:h val="0.88767748166455085"/>
        </c:manualLayout>
      </c:layout>
      <c:barChart>
        <c:barDir val="bar"/>
        <c:grouping val="clustered"/>
        <c:varyColors val="0"/>
        <c:ser>
          <c:idx val="1"/>
          <c:order val="1"/>
          <c:tx>
            <c:strRef>
              <c:f>Sheet2!$D$3</c:f>
              <c:strCache>
                <c:ptCount val="1"/>
                <c:pt idx="0">
                  <c:v>Unlikely</c:v>
                </c:pt>
              </c:strCache>
            </c:strRef>
          </c:tx>
          <c:spPr>
            <a:solidFill>
              <a:schemeClr val="accent1"/>
            </a:solidFill>
            <a:ln w="3693">
              <a:noFill/>
              <a:prstDash val="solid"/>
            </a:ln>
          </c:spPr>
          <c:invertIfNegative val="0"/>
          <c:dLbls>
            <c:numFmt formatCode="#,##0_);[Black]General" sourceLinked="0"/>
            <c:spPr>
              <a:noFill/>
              <a:ln w="29542">
                <a:noFill/>
              </a:ln>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Sheet2!$D$4:$D$28</c:f>
              <c:numCache>
                <c:formatCode>General</c:formatCode>
                <c:ptCount val="25"/>
                <c:pt idx="0">
                  <c:v>-11</c:v>
                </c:pt>
                <c:pt idx="2">
                  <c:v>-14</c:v>
                </c:pt>
                <c:pt idx="3">
                  <c:v>-8</c:v>
                </c:pt>
                <c:pt idx="5">
                  <c:v>-8</c:v>
                </c:pt>
                <c:pt idx="6">
                  <c:v>-13</c:v>
                </c:pt>
                <c:pt idx="8">
                  <c:v>-10</c:v>
                </c:pt>
                <c:pt idx="9">
                  <c:v>-9</c:v>
                </c:pt>
                <c:pt idx="10">
                  <c:v>-12</c:v>
                </c:pt>
                <c:pt idx="12">
                  <c:v>-11</c:v>
                </c:pt>
                <c:pt idx="13">
                  <c:v>-11</c:v>
                </c:pt>
                <c:pt idx="15">
                  <c:v>-15</c:v>
                </c:pt>
                <c:pt idx="16">
                  <c:v>-10</c:v>
                </c:pt>
                <c:pt idx="18">
                  <c:v>-12</c:v>
                </c:pt>
                <c:pt idx="19">
                  <c:v>-12</c:v>
                </c:pt>
                <c:pt idx="20">
                  <c:v>-9</c:v>
                </c:pt>
                <c:pt idx="22">
                  <c:v>-11</c:v>
                </c:pt>
                <c:pt idx="23">
                  <c:v>-11</c:v>
                </c:pt>
                <c:pt idx="24">
                  <c:v>-13</c:v>
                </c:pt>
              </c:numCache>
            </c:numRef>
          </c:val>
          <c:extLst xmlns:c16r2="http://schemas.microsoft.com/office/drawing/2015/06/chart">
            <c:ext xmlns:c16="http://schemas.microsoft.com/office/drawing/2014/chart" uri="{C3380CC4-5D6E-409C-BE32-E72D297353CC}">
              <c16:uniqueId val="{00000000-014A-4146-9A64-0FAA44FC4EC7}"/>
            </c:ext>
          </c:extLst>
        </c:ser>
        <c:dLbls>
          <c:showLegendKey val="0"/>
          <c:showVal val="1"/>
          <c:showCatName val="0"/>
          <c:showSerName val="0"/>
          <c:showPercent val="0"/>
          <c:showBubbleSize val="0"/>
        </c:dLbls>
        <c:gapWidth val="40"/>
        <c:overlap val="100"/>
        <c:axId val="181870592"/>
        <c:axId val="91150528"/>
      </c:barChart>
      <c:barChart>
        <c:barDir val="bar"/>
        <c:grouping val="clustered"/>
        <c:varyColors val="0"/>
        <c:ser>
          <c:idx val="0"/>
          <c:order val="0"/>
          <c:tx>
            <c:strRef>
              <c:f>Sheet2!$C$3</c:f>
              <c:strCache>
                <c:ptCount val="1"/>
                <c:pt idx="0">
                  <c:v>Likely</c:v>
                </c:pt>
              </c:strCache>
            </c:strRef>
          </c:tx>
          <c:spPr>
            <a:solidFill>
              <a:srgbClr val="0085B4"/>
            </a:solidFill>
            <a:ln w="14771">
              <a:noFill/>
              <a:prstDash val="solid"/>
            </a:ln>
          </c:spPr>
          <c:invertIfNegative val="0"/>
          <c:dLbls>
            <c:dLbl>
              <c:idx val="17"/>
              <c:layout>
                <c:manualLayout>
                  <c:x val="0"/>
                  <c:y val="5.0609635231054072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4A-4146-9A64-0FAA44FC4EC7}"/>
                </c:ext>
              </c:extLst>
            </c:dLbl>
            <c:dLbl>
              <c:idx val="25"/>
              <c:layout>
                <c:manualLayout>
                  <c:x val="0"/>
                  <c:y val="-2.14230585933051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4A-4146-9A64-0FAA44FC4EC7}"/>
                </c:ext>
              </c:extLst>
            </c:dLbl>
            <c:spPr>
              <a:noFill/>
              <a:ln w="29542">
                <a:noFill/>
              </a:ln>
            </c:spPr>
            <c:txPr>
              <a:bodyPr/>
              <a:lstStyle/>
              <a:p>
                <a:pPr>
                  <a:defRPr sz="14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Sheet2!$B$4:$B$28</c:f>
              <c:strCache>
                <c:ptCount val="25"/>
                <c:pt idx="0">
                  <c:v>Total</c:v>
                </c:pt>
                <c:pt idx="2">
                  <c:v>Men</c:v>
                </c:pt>
                <c:pt idx="3">
                  <c:v>Women</c:v>
                </c:pt>
                <c:pt idx="5">
                  <c:v>Under 50</c:v>
                </c:pt>
                <c:pt idx="6">
                  <c:v>Over 50</c:v>
                </c:pt>
                <c:pt idx="8">
                  <c:v>Democrat</c:v>
                </c:pt>
                <c:pt idx="9">
                  <c:v>Independent</c:v>
                </c:pt>
                <c:pt idx="10">
                  <c:v>Republican</c:v>
                </c:pt>
                <c:pt idx="12">
                  <c:v>Non-college</c:v>
                </c:pt>
                <c:pt idx="13">
                  <c:v>College</c:v>
                </c:pt>
                <c:pt idx="15">
                  <c:v>Hospital Employment</c:v>
                </c:pt>
                <c:pt idx="16">
                  <c:v>No Hospital Employment</c:v>
                </c:pt>
                <c:pt idx="18">
                  <c:v>No Emergency Room Visits</c:v>
                </c:pt>
                <c:pt idx="19">
                  <c:v>One Emergency Room Visit</c:v>
                </c:pt>
                <c:pt idx="20">
                  <c:v>Two or More Emergency Room Visits</c:v>
                </c:pt>
                <c:pt idx="22">
                  <c:v>Never Hospitalized</c:v>
                </c:pt>
                <c:pt idx="23">
                  <c:v>Hospitalized Once</c:v>
                </c:pt>
                <c:pt idx="24">
                  <c:v>Hospitalized Twice or More</c:v>
                </c:pt>
              </c:strCache>
            </c:strRef>
          </c:cat>
          <c:val>
            <c:numRef>
              <c:f>Sheet2!$C$4:$C$28</c:f>
              <c:numCache>
                <c:formatCode>General</c:formatCode>
                <c:ptCount val="25"/>
                <c:pt idx="0">
                  <c:v>84</c:v>
                </c:pt>
                <c:pt idx="2">
                  <c:v>82</c:v>
                </c:pt>
                <c:pt idx="3">
                  <c:v>86</c:v>
                </c:pt>
                <c:pt idx="5">
                  <c:v>86</c:v>
                </c:pt>
                <c:pt idx="6">
                  <c:v>83</c:v>
                </c:pt>
                <c:pt idx="8">
                  <c:v>88</c:v>
                </c:pt>
                <c:pt idx="9">
                  <c:v>82</c:v>
                </c:pt>
                <c:pt idx="10">
                  <c:v>82</c:v>
                </c:pt>
                <c:pt idx="12">
                  <c:v>84</c:v>
                </c:pt>
                <c:pt idx="13">
                  <c:v>84</c:v>
                </c:pt>
                <c:pt idx="15">
                  <c:v>80</c:v>
                </c:pt>
                <c:pt idx="16">
                  <c:v>85</c:v>
                </c:pt>
                <c:pt idx="18">
                  <c:v>85</c:v>
                </c:pt>
                <c:pt idx="19">
                  <c:v>81</c:v>
                </c:pt>
                <c:pt idx="20">
                  <c:v>85</c:v>
                </c:pt>
                <c:pt idx="22">
                  <c:v>85</c:v>
                </c:pt>
                <c:pt idx="23">
                  <c:v>82</c:v>
                </c:pt>
                <c:pt idx="24">
                  <c:v>82</c:v>
                </c:pt>
              </c:numCache>
            </c:numRef>
          </c:val>
          <c:extLst xmlns:c16r2="http://schemas.microsoft.com/office/drawing/2015/06/chart">
            <c:ext xmlns:c16="http://schemas.microsoft.com/office/drawing/2014/chart" uri="{C3380CC4-5D6E-409C-BE32-E72D297353CC}">
              <c16:uniqueId val="{00000003-014A-4146-9A64-0FAA44FC4EC7}"/>
            </c:ext>
          </c:extLst>
        </c:ser>
        <c:dLbls>
          <c:showLegendKey val="0"/>
          <c:showVal val="1"/>
          <c:showCatName val="0"/>
          <c:showSerName val="0"/>
          <c:showPercent val="0"/>
          <c:showBubbleSize val="0"/>
        </c:dLbls>
        <c:gapWidth val="40"/>
        <c:overlap val="100"/>
        <c:axId val="182447616"/>
        <c:axId val="149094400"/>
      </c:barChart>
      <c:catAx>
        <c:axId val="181870592"/>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91150528"/>
        <c:crosses val="autoZero"/>
        <c:auto val="1"/>
        <c:lblAlgn val="ctr"/>
        <c:lblOffset val="100"/>
        <c:tickLblSkip val="1"/>
        <c:tickMarkSkip val="1"/>
        <c:noMultiLvlLbl val="0"/>
      </c:catAx>
      <c:valAx>
        <c:axId val="91150528"/>
        <c:scaling>
          <c:orientation val="minMax"/>
          <c:max val="95"/>
          <c:min val="-30"/>
        </c:scaling>
        <c:delete val="1"/>
        <c:axPos val="t"/>
        <c:numFmt formatCode="General" sourceLinked="1"/>
        <c:majorTickMark val="out"/>
        <c:minorTickMark val="none"/>
        <c:tickLblPos val="nextTo"/>
        <c:crossAx val="181870592"/>
        <c:crosses val="autoZero"/>
        <c:crossBetween val="between"/>
      </c:valAx>
      <c:catAx>
        <c:axId val="182447616"/>
        <c:scaling>
          <c:orientation val="maxMin"/>
        </c:scaling>
        <c:delete val="1"/>
        <c:axPos val="l"/>
        <c:numFmt formatCode="General" sourceLinked="1"/>
        <c:majorTickMark val="out"/>
        <c:minorTickMark val="none"/>
        <c:tickLblPos val="nextTo"/>
        <c:crossAx val="149094400"/>
        <c:crosses val="autoZero"/>
        <c:auto val="1"/>
        <c:lblAlgn val="ctr"/>
        <c:lblOffset val="100"/>
        <c:noMultiLvlLbl val="0"/>
      </c:catAx>
      <c:valAx>
        <c:axId val="149094400"/>
        <c:scaling>
          <c:orientation val="minMax"/>
        </c:scaling>
        <c:delete val="1"/>
        <c:axPos val="b"/>
        <c:numFmt formatCode="General" sourceLinked="1"/>
        <c:majorTickMark val="out"/>
        <c:minorTickMark val="none"/>
        <c:tickLblPos val="nextTo"/>
        <c:crossAx val="182447616"/>
        <c:crosses val="max"/>
        <c:crossBetween val="between"/>
      </c:valAx>
      <c:spPr>
        <a:noFill/>
        <a:ln w="29542">
          <a:noFill/>
        </a:ln>
      </c:spPr>
    </c:plotArea>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17200883554203E-2"/>
          <c:y val="0.54726415963356956"/>
          <c:w val="0.97113997113997119"/>
          <c:h val="0.27572275197651996"/>
        </c:manualLayout>
      </c:layout>
      <c:barChart>
        <c:barDir val="col"/>
        <c:grouping val="clustered"/>
        <c:varyColors val="0"/>
        <c:ser>
          <c:idx val="1"/>
          <c:order val="1"/>
          <c:tx>
            <c:strRef>
              <c:f>Sheet2!$A$3</c:f>
              <c:strCache>
                <c:ptCount val="1"/>
                <c:pt idx="0">
                  <c:v>Total</c:v>
                </c:pt>
              </c:strCache>
            </c:strRef>
          </c:tx>
          <c:spPr>
            <a:solidFill>
              <a:srgbClr val="AFDFFF"/>
            </a:solidFill>
            <a:ln w="3184">
              <a:solidFill>
                <a:srgbClr val="FFFFFF"/>
              </a:solidFill>
              <a:prstDash val="solid"/>
            </a:ln>
          </c:spPr>
          <c:invertIfNegative val="0"/>
          <c:dPt>
            <c:idx val="0"/>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1-0A05-4561-9F75-C4A1D69893A9}"/>
              </c:ext>
            </c:extLst>
          </c:dPt>
          <c:dPt>
            <c:idx val="1"/>
            <c:invertIfNegative val="0"/>
            <c:bubble3D val="0"/>
            <c:spPr>
              <a:solidFill>
                <a:srgbClr val="FFC979"/>
              </a:solidFill>
              <a:ln w="3184">
                <a:solidFill>
                  <a:srgbClr val="FFFFFF"/>
                </a:solidFill>
                <a:prstDash val="solid"/>
              </a:ln>
            </c:spPr>
            <c:extLst xmlns:c16r2="http://schemas.microsoft.com/office/drawing/2015/06/chart">
              <c:ext xmlns:c16="http://schemas.microsoft.com/office/drawing/2014/chart" uri="{C3380CC4-5D6E-409C-BE32-E72D297353CC}">
                <c16:uniqueId val="{00000003-0A05-4561-9F75-C4A1D69893A9}"/>
              </c:ext>
            </c:extLst>
          </c:dPt>
          <c:dPt>
            <c:idx val="2"/>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5-0A05-4561-9F75-C4A1D69893A9}"/>
              </c:ext>
            </c:extLst>
          </c:dPt>
          <c:dPt>
            <c:idx val="7"/>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7-0A05-4561-9F75-C4A1D69893A9}"/>
              </c:ext>
            </c:extLst>
          </c:dPt>
          <c:dPt>
            <c:idx val="8"/>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9-0A05-4561-9F75-C4A1D69893A9}"/>
              </c:ext>
            </c:extLst>
          </c:dPt>
          <c:dPt>
            <c:idx val="9"/>
            <c:invertIfNegative val="0"/>
            <c:bubble3D val="0"/>
            <c:spPr>
              <a:solidFill>
                <a:srgbClr val="99CCFF"/>
              </a:solidFill>
              <a:ln w="3184">
                <a:solidFill>
                  <a:srgbClr val="FFFFFF"/>
                </a:solidFill>
                <a:prstDash val="solid"/>
              </a:ln>
            </c:spPr>
            <c:extLst xmlns:c16r2="http://schemas.microsoft.com/office/drawing/2015/06/chart">
              <c:ext xmlns:c16="http://schemas.microsoft.com/office/drawing/2014/chart" uri="{C3380CC4-5D6E-409C-BE32-E72D297353CC}">
                <c16:uniqueId val="{0000000B-0A05-4561-9F75-C4A1D69893A9}"/>
              </c:ext>
            </c:extLst>
          </c:dPt>
          <c:dPt>
            <c:idx val="10"/>
            <c:invertIfNegative val="0"/>
            <c:bubble3D val="0"/>
            <c:spPr>
              <a:solidFill>
                <a:schemeClr val="accent2">
                  <a:lumMod val="40000"/>
                  <a:lumOff val="6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D-0A05-4561-9F75-C4A1D69893A9}"/>
              </c:ext>
            </c:extLst>
          </c:dPt>
          <c:dPt>
            <c:idx val="11"/>
            <c:invertIfNegative val="0"/>
            <c:bubble3D val="0"/>
            <c:spPr>
              <a:solidFill>
                <a:schemeClr val="bg1">
                  <a:lumMod val="50000"/>
                </a:schemeClr>
              </a:solidFill>
              <a:ln w="3184">
                <a:solidFill>
                  <a:srgbClr val="FFFFFF"/>
                </a:solidFill>
                <a:prstDash val="solid"/>
              </a:ln>
            </c:spPr>
            <c:extLst xmlns:c16r2="http://schemas.microsoft.com/office/drawing/2015/06/chart">
              <c:ext xmlns:c16="http://schemas.microsoft.com/office/drawing/2014/chart" uri="{C3380CC4-5D6E-409C-BE32-E72D297353CC}">
                <c16:uniqueId val="{0000000F-0A05-4561-9F75-C4A1D69893A9}"/>
              </c:ext>
            </c:extLst>
          </c:dPt>
          <c:dLbls>
            <c:spPr>
              <a:noFill/>
              <a:ln w="25472">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Sheet2!$B$3:$D$3</c:f>
              <c:numCache>
                <c:formatCode>General</c:formatCode>
                <c:ptCount val="3"/>
                <c:pt idx="0">
                  <c:v>84</c:v>
                </c:pt>
                <c:pt idx="1">
                  <c:v>13</c:v>
                </c:pt>
                <c:pt idx="2">
                  <c:v>3</c:v>
                </c:pt>
              </c:numCache>
            </c:numRef>
          </c:val>
          <c:extLst xmlns:c16r2="http://schemas.microsoft.com/office/drawing/2015/06/chart">
            <c:ext xmlns:c16="http://schemas.microsoft.com/office/drawing/2014/chart" uri="{C3380CC4-5D6E-409C-BE32-E72D297353CC}">
              <c16:uniqueId val="{00000010-0A05-4561-9F75-C4A1D69893A9}"/>
            </c:ext>
          </c:extLst>
        </c:ser>
        <c:dLbls>
          <c:showLegendKey val="0"/>
          <c:showVal val="1"/>
          <c:showCatName val="0"/>
          <c:showSerName val="0"/>
          <c:showPercent val="0"/>
          <c:showBubbleSize val="0"/>
        </c:dLbls>
        <c:gapWidth val="60"/>
        <c:axId val="182715904"/>
        <c:axId val="149100160"/>
      </c:barChart>
      <c:barChart>
        <c:barDir val="col"/>
        <c:grouping val="clustered"/>
        <c:varyColors val="0"/>
        <c:ser>
          <c:idx val="0"/>
          <c:order val="0"/>
          <c:tx>
            <c:strRef>
              <c:f>Sheet2!$A$2</c:f>
              <c:strCache>
                <c:ptCount val="1"/>
                <c:pt idx="0">
                  <c:v>Intensity</c:v>
                </c:pt>
              </c:strCache>
            </c:strRef>
          </c:tx>
          <c:spPr>
            <a:solidFill>
              <a:srgbClr val="0085B4"/>
            </a:solidFill>
            <a:ln w="12736">
              <a:solidFill>
                <a:srgbClr val="FFFFFF"/>
              </a:solidFill>
              <a:prstDash val="solid"/>
            </a:ln>
          </c:spPr>
          <c:invertIfNegative val="0"/>
          <c:dPt>
            <c:idx val="0"/>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2-0A05-4561-9F75-C4A1D69893A9}"/>
              </c:ext>
            </c:extLst>
          </c:dPt>
          <c:dPt>
            <c:idx val="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4-0A05-4561-9F75-C4A1D69893A9}"/>
              </c:ext>
            </c:extLst>
          </c:dPt>
          <c:dPt>
            <c:idx val="2"/>
            <c:invertIfNegative val="0"/>
            <c:bubble3D val="0"/>
            <c:spPr>
              <a:solidFill>
                <a:schemeClr val="tx1">
                  <a:lumMod val="50000"/>
                  <a:lumOff val="50000"/>
                </a:schemeClr>
              </a:solidFill>
              <a:ln w="12736">
                <a:solidFill>
                  <a:srgbClr val="FFFFFF"/>
                </a:solidFill>
                <a:prstDash val="solid"/>
              </a:ln>
            </c:spPr>
            <c:extLst xmlns:c16r2="http://schemas.microsoft.com/office/drawing/2015/06/chart">
              <c:ext xmlns:c16="http://schemas.microsoft.com/office/drawing/2014/chart" uri="{C3380CC4-5D6E-409C-BE32-E72D297353CC}">
                <c16:uniqueId val="{00000016-0A05-4561-9F75-C4A1D69893A9}"/>
              </c:ext>
            </c:extLst>
          </c:dPt>
          <c:dPt>
            <c:idx val="7"/>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8-0A05-4561-9F75-C4A1D69893A9}"/>
              </c:ext>
            </c:extLst>
          </c:dPt>
          <c:dPt>
            <c:idx val="9"/>
            <c:invertIfNegative val="0"/>
            <c:bubble3D val="0"/>
            <c:spPr>
              <a:solidFill>
                <a:srgbClr val="007BB4"/>
              </a:solidFill>
              <a:ln w="12736">
                <a:solidFill>
                  <a:srgbClr val="FFFFFF"/>
                </a:solidFill>
                <a:prstDash val="solid"/>
              </a:ln>
            </c:spPr>
            <c:extLst xmlns:c16r2="http://schemas.microsoft.com/office/drawing/2015/06/chart">
              <c:ext xmlns:c16="http://schemas.microsoft.com/office/drawing/2014/chart" uri="{C3380CC4-5D6E-409C-BE32-E72D297353CC}">
                <c16:uniqueId val="{0000001A-0A05-4561-9F75-C4A1D69893A9}"/>
              </c:ext>
            </c:extLst>
          </c:dPt>
          <c:dPt>
            <c:idx val="10"/>
            <c:invertIfNegative val="0"/>
            <c:bubble3D val="0"/>
            <c:spPr>
              <a:solidFill>
                <a:srgbClr val="C00000"/>
              </a:solidFill>
              <a:ln w="12736">
                <a:solidFill>
                  <a:srgbClr val="FFFFFF"/>
                </a:solidFill>
                <a:prstDash val="solid"/>
              </a:ln>
            </c:spPr>
            <c:extLst xmlns:c16r2="http://schemas.microsoft.com/office/drawing/2015/06/chart">
              <c:ext xmlns:c16="http://schemas.microsoft.com/office/drawing/2014/chart" uri="{C3380CC4-5D6E-409C-BE32-E72D297353CC}">
                <c16:uniqueId val="{0000001C-0A05-4561-9F75-C4A1D69893A9}"/>
              </c:ext>
            </c:extLst>
          </c:dPt>
          <c:dPt>
            <c:idx val="11"/>
            <c:invertIfNegative val="0"/>
            <c:bubble3D val="0"/>
            <c:spPr>
              <a:solidFill>
                <a:schemeClr val="accent1"/>
              </a:solidFill>
              <a:ln w="12736">
                <a:solidFill>
                  <a:srgbClr val="FFFFFF"/>
                </a:solidFill>
                <a:prstDash val="solid"/>
              </a:ln>
            </c:spPr>
            <c:extLst xmlns:c16r2="http://schemas.microsoft.com/office/drawing/2015/06/chart">
              <c:ext xmlns:c16="http://schemas.microsoft.com/office/drawing/2014/chart" uri="{C3380CC4-5D6E-409C-BE32-E72D297353CC}">
                <c16:uniqueId val="{0000001E-0A05-4561-9F75-C4A1D69893A9}"/>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05-4561-9F75-C4A1D69893A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05-4561-9F75-C4A1D69893A9}"/>
                </c:ext>
              </c:extLst>
            </c:dLbl>
            <c:spPr>
              <a:noFill/>
              <a:ln w="25472">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Sheet2!$B$1:$D$1</c:f>
              <c:strCache>
                <c:ptCount val="3"/>
                <c:pt idx="0">
                  <c:v>Yes</c:v>
                </c:pt>
                <c:pt idx="1">
                  <c:v>No</c:v>
                </c:pt>
                <c:pt idx="2">
                  <c:v>Undecided</c:v>
                </c:pt>
              </c:strCache>
            </c:strRef>
          </c:cat>
          <c:val>
            <c:numRef>
              <c:f>Sheet2!$B$2:$D$2</c:f>
              <c:numCache>
                <c:formatCode>General</c:formatCode>
                <c:ptCount val="3"/>
                <c:pt idx="0">
                  <c:v>78</c:v>
                </c:pt>
                <c:pt idx="1">
                  <c:v>8</c:v>
                </c:pt>
                <c:pt idx="2">
                  <c:v>3</c:v>
                </c:pt>
              </c:numCache>
            </c:numRef>
          </c:val>
          <c:extLst xmlns:c16r2="http://schemas.microsoft.com/office/drawing/2015/06/chart">
            <c:ext xmlns:c16="http://schemas.microsoft.com/office/drawing/2014/chart" uri="{C3380CC4-5D6E-409C-BE32-E72D297353CC}">
              <c16:uniqueId val="{0000001F-0A05-4561-9F75-C4A1D69893A9}"/>
            </c:ext>
          </c:extLst>
        </c:ser>
        <c:dLbls>
          <c:showLegendKey val="0"/>
          <c:showVal val="1"/>
          <c:showCatName val="0"/>
          <c:showSerName val="0"/>
          <c:showPercent val="0"/>
          <c:showBubbleSize val="0"/>
        </c:dLbls>
        <c:gapWidth val="60"/>
        <c:axId val="182717440"/>
        <c:axId val="149100736"/>
      </c:barChart>
      <c:catAx>
        <c:axId val="182715904"/>
        <c:scaling>
          <c:orientation val="minMax"/>
        </c:scaling>
        <c:delete val="0"/>
        <c:axPos val="b"/>
        <c:numFmt formatCode="General" sourceLinked="1"/>
        <c:majorTickMark val="none"/>
        <c:minorTickMark val="none"/>
        <c:tickLblPos val="nextTo"/>
        <c:spPr>
          <a:ln w="3184">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en-US"/>
          </a:p>
        </c:txPr>
        <c:crossAx val="149100160"/>
        <c:crosses val="autoZero"/>
        <c:auto val="1"/>
        <c:lblAlgn val="ctr"/>
        <c:lblOffset val="100"/>
        <c:tickLblSkip val="1"/>
        <c:tickMarkSkip val="1"/>
        <c:noMultiLvlLbl val="0"/>
      </c:catAx>
      <c:valAx>
        <c:axId val="149100160"/>
        <c:scaling>
          <c:orientation val="minMax"/>
        </c:scaling>
        <c:delete val="1"/>
        <c:axPos val="l"/>
        <c:numFmt formatCode="General" sourceLinked="1"/>
        <c:majorTickMark val="out"/>
        <c:minorTickMark val="none"/>
        <c:tickLblPos val="nextTo"/>
        <c:crossAx val="182715904"/>
        <c:crosses val="autoZero"/>
        <c:crossBetween val="between"/>
      </c:valAx>
      <c:catAx>
        <c:axId val="182717440"/>
        <c:scaling>
          <c:orientation val="minMax"/>
        </c:scaling>
        <c:delete val="1"/>
        <c:axPos val="b"/>
        <c:numFmt formatCode="General" sourceLinked="1"/>
        <c:majorTickMark val="out"/>
        <c:minorTickMark val="none"/>
        <c:tickLblPos val="nextTo"/>
        <c:crossAx val="149100736"/>
        <c:crosses val="autoZero"/>
        <c:auto val="1"/>
        <c:lblAlgn val="ctr"/>
        <c:lblOffset val="100"/>
        <c:noMultiLvlLbl val="0"/>
      </c:catAx>
      <c:valAx>
        <c:axId val="149100736"/>
        <c:scaling>
          <c:orientation val="minMax"/>
        </c:scaling>
        <c:delete val="1"/>
        <c:axPos val="r"/>
        <c:numFmt formatCode="General" sourceLinked="1"/>
        <c:majorTickMark val="out"/>
        <c:minorTickMark val="none"/>
        <c:tickLblPos val="nextTo"/>
        <c:crossAx val="182717440"/>
        <c:crosses val="max"/>
        <c:crossBetween val="between"/>
      </c:valAx>
      <c:spPr>
        <a:noFill/>
        <a:ln w="25472">
          <a:noFill/>
        </a:ln>
      </c:spPr>
    </c:plotArea>
    <c:plotVisOnly val="1"/>
    <c:dispBlanksAs val="gap"/>
    <c:showDLblsOverMax val="0"/>
  </c:chart>
  <c:spPr>
    <a:noFill/>
    <a:ln>
      <a:noFill/>
    </a:ln>
  </c:spPr>
  <c:txPr>
    <a:bodyPr/>
    <a:lstStyle/>
    <a:p>
      <a:pPr>
        <a:defRPr sz="1605"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0.12418</cdr:y>
    </cdr:to>
    <cdr:sp macro="" textlink="">
      <cdr:nvSpPr>
        <cdr:cNvPr id="2" name="TextBox 74"/>
        <cdr:cNvSpPr txBox="1"/>
      </cdr:nvSpPr>
      <cdr:spPr>
        <a:xfrm xmlns:a="http://schemas.openxmlformats.org/drawingml/2006/main">
          <a:off x="0" y="-967563"/>
          <a:ext cx="87630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sz="1800" b="1" i="0" u="sng" strike="noStrike" kern="1200" baseline="0">
              <a:solidFill>
                <a:srgbClr val="000000"/>
              </a:solidFill>
              <a:latin typeface="Calibri"/>
              <a:ea typeface="Calibri"/>
              <a:cs typeface="Calibri"/>
            </a:defRPr>
          </a:pPr>
          <a:r>
            <a:rPr lang="en-US" b="1" u="sng" dirty="0"/>
            <a:t>Proposal – Eliminate the ACGME’s 16-hour Shift Limit for First-Year </a:t>
          </a:r>
          <a:r>
            <a:rPr lang="en-US" b="1" u="sng" dirty="0" smtClean="0"/>
            <a:t>Residents:</a:t>
          </a:r>
        </a:p>
        <a:p xmlns:a="http://schemas.openxmlformats.org/drawingml/2006/main">
          <a:pPr algn="ctr">
            <a:defRPr sz="1800" b="1" i="0" u="sng" strike="noStrike" kern="1200" baseline="0">
              <a:solidFill>
                <a:srgbClr val="000000"/>
              </a:solidFill>
              <a:latin typeface="Calibri"/>
              <a:ea typeface="Calibri"/>
              <a:cs typeface="Calibri"/>
            </a:defRPr>
          </a:pPr>
          <a:r>
            <a:rPr lang="en-US" b="1" u="sng" dirty="0" smtClean="0"/>
            <a:t>Initial </a:t>
          </a:r>
          <a:r>
            <a:rPr lang="en-US" b="1" u="sng" dirty="0"/>
            <a:t>Ballot</a:t>
          </a:r>
        </a:p>
      </cdr:txBody>
    </cdr:sp>
  </cdr:relSizeAnchor>
</c:userShapes>
</file>

<file path=ppt/drawings/drawing2.xml><?xml version="1.0" encoding="utf-8"?>
<c:userShapes xmlns:c="http://schemas.openxmlformats.org/drawingml/2006/chart">
  <cdr:relSizeAnchor xmlns:cdr="http://schemas.openxmlformats.org/drawingml/2006/chartDrawing">
    <cdr:from>
      <cdr:x>0.00775</cdr:x>
      <cdr:y>0</cdr:y>
    </cdr:from>
    <cdr:to>
      <cdr:x>0.99927</cdr:x>
      <cdr:y>0.16873</cdr:y>
    </cdr:to>
    <cdr:sp macro="" textlink="">
      <cdr:nvSpPr>
        <cdr:cNvPr id="2" name="TextBox 1"/>
        <cdr:cNvSpPr txBox="1"/>
      </cdr:nvSpPr>
      <cdr:spPr>
        <a:xfrm xmlns:a="http://schemas.openxmlformats.org/drawingml/2006/main">
          <a:off x="67883" y="-1256232"/>
          <a:ext cx="8688687" cy="761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sng" strike="noStrike" kern="1200" baseline="0">
              <a:solidFill>
                <a:srgbClr val="000000"/>
              </a:solidFill>
              <a:latin typeface="Calibri"/>
              <a:ea typeface="Calibri"/>
              <a:cs typeface="Calibri"/>
            </a:defRPr>
          </a:pPr>
          <a:r>
            <a:rPr lang="en-US" b="1" u="sng" dirty="0"/>
            <a:t>Proposal – Eliminate the ACGME’s 16-hour Shift Limit for First-Year Residents:</a:t>
          </a:r>
        </a:p>
        <a:p xmlns:a="http://schemas.openxmlformats.org/drawingml/2006/main">
          <a:pPr algn="ctr" rtl="0">
            <a:defRPr sz="1800" b="1" i="0" u="sng" strike="noStrike" kern="1200" baseline="0">
              <a:solidFill>
                <a:srgbClr val="000000"/>
              </a:solidFill>
              <a:latin typeface="Calibri"/>
              <a:ea typeface="Calibri"/>
              <a:cs typeface="Calibri"/>
            </a:defRPr>
          </a:pPr>
          <a:r>
            <a:rPr lang="en-US" b="1" u="sng" dirty="0"/>
            <a:t>Informed Ballot</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0.0034</cdr:y>
    </cdr:from>
    <cdr:to>
      <cdr:x>1</cdr:x>
      <cdr:y>0.07672</cdr:y>
    </cdr:to>
    <cdr:sp macro="" textlink="">
      <cdr:nvSpPr>
        <cdr:cNvPr id="2" name="TextBox 74"/>
        <cdr:cNvSpPr txBox="1"/>
      </cdr:nvSpPr>
      <cdr:spPr>
        <a:xfrm xmlns:a="http://schemas.openxmlformats.org/drawingml/2006/main">
          <a:off x="0" y="17116"/>
          <a:ext cx="87630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b="1" u="sng" dirty="0"/>
            <a:t>Proposal – Decrease Shift Limit from 28 to 16 Hours for Second-Year Residents and Above</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0.0611</cdr:y>
    </cdr:to>
    <cdr:sp macro="" textlink="">
      <cdr:nvSpPr>
        <cdr:cNvPr id="2" name="TextBox 74"/>
        <cdr:cNvSpPr txBox="1"/>
      </cdr:nvSpPr>
      <cdr:spPr>
        <a:xfrm xmlns:a="http://schemas.openxmlformats.org/drawingml/2006/main">
          <a:off x="0" y="-1396520"/>
          <a:ext cx="889407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defRPr sz="1400" b="1" i="0" u="sng" strike="noStrike" kern="1200" baseline="0">
              <a:solidFill>
                <a:srgbClr val="000000"/>
              </a:solidFill>
              <a:latin typeface="Calibri"/>
              <a:ea typeface="Calibri"/>
              <a:cs typeface="Calibri"/>
            </a:defRPr>
          </a:pPr>
          <a:r>
            <a:rPr lang="en-US" sz="1400" b="1" u="sng" dirty="0"/>
            <a:t>Desire to Be Informed If Admitted to an Experimental Hospital That Allows First-Year Residents to Work 28+ Hours</a:t>
          </a:r>
        </a:p>
      </cdr:txBody>
    </cdr:sp>
  </cdr:relSizeAnchor>
</c:userShapes>
</file>

<file path=ppt/drawings/drawing5.xml><?xml version="1.0" encoding="utf-8"?>
<c:userShapes xmlns:c="http://schemas.openxmlformats.org/drawingml/2006/chart">
  <cdr:relSizeAnchor xmlns:cdr="http://schemas.openxmlformats.org/drawingml/2006/chartDrawing">
    <cdr:from>
      <cdr:x>0.52975</cdr:x>
      <cdr:y>0.10585</cdr:y>
    </cdr:from>
    <cdr:to>
      <cdr:x>0.62728</cdr:x>
      <cdr:y>0.16403</cdr:y>
    </cdr:to>
    <cdr:sp macro="" textlink="">
      <cdr:nvSpPr>
        <cdr:cNvPr id="2" name="TextBox 1"/>
        <cdr:cNvSpPr txBox="1"/>
      </cdr:nvSpPr>
      <cdr:spPr>
        <a:xfrm xmlns:a="http://schemas.openxmlformats.org/drawingml/2006/main">
          <a:off x="4377938" y="503704"/>
          <a:ext cx="805981" cy="276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u="sng" dirty="0"/>
            <a:t>Men</a:t>
          </a:r>
        </a:p>
      </cdr:txBody>
    </cdr:sp>
  </cdr:relSizeAnchor>
  <cdr:relSizeAnchor xmlns:cdr="http://schemas.openxmlformats.org/drawingml/2006/chartDrawing">
    <cdr:from>
      <cdr:x>0.62206</cdr:x>
      <cdr:y>0.10864</cdr:y>
    </cdr:from>
    <cdr:to>
      <cdr:x>0.7556</cdr:x>
      <cdr:y>0.15557</cdr:y>
    </cdr:to>
    <cdr:sp macro="" textlink="">
      <cdr:nvSpPr>
        <cdr:cNvPr id="3" name="TextBox 1"/>
        <cdr:cNvSpPr txBox="1"/>
      </cdr:nvSpPr>
      <cdr:spPr>
        <a:xfrm xmlns:a="http://schemas.openxmlformats.org/drawingml/2006/main">
          <a:off x="5140759" y="516981"/>
          <a:ext cx="1103651" cy="2233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u="sng" dirty="0"/>
            <a:t>Women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C529C-4C5B-4638-AF96-A88893C2A113}" type="datetimeFigureOut">
              <a:rPr lang="en-US" smtClean="0"/>
              <a:t>9/13/2016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FE0F4-CC92-43FE-95ED-527CE5B75A92}" type="slidenum">
              <a:rPr lang="en-US" smtClean="0"/>
              <a:t>‹#›</a:t>
            </a:fld>
            <a:endParaRPr lang="en-US" dirty="0"/>
          </a:p>
        </p:txBody>
      </p:sp>
    </p:spTree>
    <p:extLst>
      <p:ext uri="{BB962C8B-B14F-4D97-AF65-F5344CB8AC3E}">
        <p14:creationId xmlns:p14="http://schemas.microsoft.com/office/powerpoint/2010/main" val="271483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7823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eaLnBrk="1" hangingPunct="1">
              <a:defRPr/>
            </a:pPr>
            <a:endParaRPr lang="en-US" dirty="0">
              <a:latin typeface="Helvetica" charset="0"/>
              <a:cs typeface="Helvetica" charset="0"/>
              <a:sym typeface="Helvetica" charset="0"/>
            </a:endParaRPr>
          </a:p>
        </p:txBody>
      </p:sp>
    </p:spTree>
    <p:extLst>
      <p:ext uri="{BB962C8B-B14F-4D97-AF65-F5344CB8AC3E}">
        <p14:creationId xmlns:p14="http://schemas.microsoft.com/office/powerpoint/2010/main" val="307601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pPr/>
              <a:t>11</a:t>
            </a:fld>
            <a:endParaRPr lang="en-US" dirty="0"/>
          </a:p>
        </p:txBody>
      </p:sp>
    </p:spTree>
    <p:extLst>
      <p:ext uri="{BB962C8B-B14F-4D97-AF65-F5344CB8AC3E}">
        <p14:creationId xmlns:p14="http://schemas.microsoft.com/office/powerpoint/2010/main" val="366196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72175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148988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94832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68426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407839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8458200" y="6019800"/>
            <a:ext cx="685800" cy="304800"/>
          </a:xfrm>
          <a:ln/>
        </p:spPr>
        <p:txBody>
          <a:bodyPr/>
          <a:lstStyle>
            <a:lvl1pPr>
              <a:defRPr sz="1200"/>
            </a:lvl1pPr>
          </a:lstStyle>
          <a:p>
            <a:pPr>
              <a:defRPr/>
            </a:pPr>
            <a:fld id="{E2E27AE1-3EA2-435D-933D-FD4B2AD16481}" type="slidenum">
              <a:rPr lang="en-US" smtClean="0">
                <a:solidFill>
                  <a:srgbClr val="000000"/>
                </a:solidFill>
              </a:rPr>
              <a:pPr>
                <a:defRPr/>
              </a:pPr>
              <a:t>‹#›</a:t>
            </a:fld>
            <a:endParaRPr lang="en-US" dirty="0">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304" y="6331480"/>
            <a:ext cx="1143000" cy="487073"/>
          </a:xfrm>
          <a:prstGeom prst="rect">
            <a:avLst/>
          </a:prstGeom>
          <a:solidFill>
            <a:schemeClr val="bg1"/>
          </a:solidFill>
        </p:spPr>
      </p:pic>
    </p:spTree>
    <p:extLst>
      <p:ext uri="{BB962C8B-B14F-4D97-AF65-F5344CB8AC3E}">
        <p14:creationId xmlns:p14="http://schemas.microsoft.com/office/powerpoint/2010/main" val="332895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08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73705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67928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55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dirty="0">
              <a:solidFill>
                <a:srgbClr val="00000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54604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193289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65212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spTree>
    <p:extLst>
      <p:ext uri="{BB962C8B-B14F-4D97-AF65-F5344CB8AC3E}">
        <p14:creationId xmlns:p14="http://schemas.microsoft.com/office/powerpoint/2010/main" val="370470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lakeresearch.com/"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mermin@lakeresearch.com"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mailto:clake@lakeresearch.com" TargetMode="External"/><Relationship Id="rId5" Type="http://schemas.openxmlformats.org/officeDocument/2006/relationships/hyperlink" Target="mailto:ppatel@lakeresearch.com" TargetMode="External"/><Relationship Id="rId4" Type="http://schemas.openxmlformats.org/officeDocument/2006/relationships/hyperlink" Target="mailto:zgrotophorst@lakeresear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34445" y="713585"/>
            <a:ext cx="8002588" cy="733425"/>
          </a:xfrm>
        </p:spPr>
        <p:txBody>
          <a:bodyPr/>
          <a:lstStyle/>
          <a:p>
            <a:pPr algn="ctr"/>
            <a:r>
              <a:rPr lang="en-US" sz="6000" b="1" dirty="0"/>
              <a:t>Medical Resident Work Hours</a:t>
            </a:r>
          </a:p>
        </p:txBody>
      </p:sp>
      <p:sp>
        <p:nvSpPr>
          <p:cNvPr id="3" name="Subtitle 2"/>
          <p:cNvSpPr>
            <a:spLocks noGrp="1"/>
          </p:cNvSpPr>
          <p:nvPr>
            <p:ph type="subTitle" idx="1"/>
          </p:nvPr>
        </p:nvSpPr>
        <p:spPr>
          <a:xfrm>
            <a:off x="815340" y="1530356"/>
            <a:ext cx="7840980" cy="762000"/>
          </a:xfrm>
        </p:spPr>
        <p:txBody>
          <a:bodyPr/>
          <a:lstStyle/>
          <a:p>
            <a:pPr algn="ctr"/>
            <a:r>
              <a:rPr lang="en-US" sz="2800" b="1" i="1" dirty="0"/>
              <a:t>Findings from a national survey of 500 likely </a:t>
            </a:r>
            <a:r>
              <a:rPr lang="en-US" sz="2800" b="1" i="1" dirty="0" smtClean="0"/>
              <a:t>voters</a:t>
            </a:r>
            <a:endParaRPr lang="en-US" sz="28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5678708"/>
            <a:ext cx="2057400" cy="876733"/>
          </a:xfrm>
          <a:prstGeom prst="rect">
            <a:avLst/>
          </a:prstGeom>
        </p:spPr>
      </p:pic>
      <p:sp>
        <p:nvSpPr>
          <p:cNvPr id="5" name="Rectangle 2"/>
          <p:cNvSpPr txBox="1">
            <a:spLocks noChangeArrowheads="1"/>
          </p:cNvSpPr>
          <p:nvPr/>
        </p:nvSpPr>
        <p:spPr bwMode="auto">
          <a:xfrm>
            <a:off x="2370896" y="4074650"/>
            <a:ext cx="4954588" cy="34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algn="ctr" eaLnBrk="1" hangingPunct="1">
              <a:buClr>
                <a:srgbClr val="0085B4"/>
              </a:buClr>
            </a:pPr>
            <a:r>
              <a:rPr lang="en-US" sz="1800" kern="0" dirty="0">
                <a:solidFill>
                  <a:srgbClr val="000000"/>
                </a:solidFill>
              </a:rPr>
              <a:t>David Mermin, Zoe </a:t>
            </a:r>
            <a:r>
              <a:rPr lang="en-US" sz="1800" kern="0" dirty="0" err="1">
                <a:solidFill>
                  <a:srgbClr val="000000"/>
                </a:solidFill>
              </a:rPr>
              <a:t>Grotophorst</a:t>
            </a:r>
            <a:r>
              <a:rPr lang="en-US" sz="1800" kern="0" dirty="0">
                <a:solidFill>
                  <a:srgbClr val="000000"/>
                </a:solidFill>
              </a:rPr>
              <a:t>, </a:t>
            </a:r>
          </a:p>
          <a:p>
            <a:pPr algn="ctr" eaLnBrk="1" hangingPunct="1">
              <a:buClr>
                <a:srgbClr val="0085B4"/>
              </a:buClr>
            </a:pPr>
            <a:r>
              <a:rPr lang="en-US" sz="1800" kern="0" dirty="0">
                <a:solidFill>
                  <a:srgbClr val="000000"/>
                </a:solidFill>
              </a:rPr>
              <a:t>Pooja Patel, and </a:t>
            </a:r>
            <a:r>
              <a:rPr lang="en-US" sz="1800" kern="0" dirty="0" err="1">
                <a:solidFill>
                  <a:srgbClr val="000000"/>
                </a:solidFill>
              </a:rPr>
              <a:t>Celinda</a:t>
            </a:r>
            <a:r>
              <a:rPr lang="en-US" sz="1800" kern="0" dirty="0">
                <a:solidFill>
                  <a:srgbClr val="000000"/>
                </a:solidFill>
              </a:rPr>
              <a:t> Lake</a:t>
            </a:r>
          </a:p>
        </p:txBody>
      </p:sp>
      <p:sp>
        <p:nvSpPr>
          <p:cNvPr id="6" name="Rectangle 2"/>
          <p:cNvSpPr txBox="1">
            <a:spLocks noChangeArrowheads="1"/>
          </p:cNvSpPr>
          <p:nvPr/>
        </p:nvSpPr>
        <p:spPr bwMode="auto">
          <a:xfrm>
            <a:off x="2905337" y="5043491"/>
            <a:ext cx="3576914" cy="9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algn="ctr" eaLnBrk="1" hangingPunct="1">
              <a:buClr>
                <a:srgbClr val="0085B4"/>
              </a:buClr>
            </a:pPr>
            <a:r>
              <a:rPr lang="en-US" sz="1600" kern="0" dirty="0">
                <a:solidFill>
                  <a:srgbClr val="000000"/>
                </a:solidFill>
              </a:rPr>
              <a:t>Lake Research Partners</a:t>
            </a:r>
          </a:p>
          <a:p>
            <a:pPr algn="ctr" eaLnBrk="1" hangingPunct="1">
              <a:buClr>
                <a:srgbClr val="0085B4"/>
              </a:buClr>
            </a:pPr>
            <a:r>
              <a:rPr lang="en-US" sz="1400" kern="0" dirty="0">
                <a:solidFill>
                  <a:srgbClr val="000000"/>
                </a:solidFill>
              </a:rPr>
              <a:t>Washington, DC | Berkeley, CA | New York, NY</a:t>
            </a:r>
          </a:p>
          <a:p>
            <a:pPr algn="ctr" eaLnBrk="1" hangingPunct="1">
              <a:spcBef>
                <a:spcPct val="0"/>
              </a:spcBef>
              <a:buClrTx/>
            </a:pPr>
            <a:r>
              <a:rPr lang="en-US" sz="1400" kern="0" dirty="0">
                <a:solidFill>
                  <a:srgbClr val="000000"/>
                </a:solidFill>
                <a:hlinkClick r:id="rId4"/>
              </a:rPr>
              <a:t>LakeResearch.com</a:t>
            </a:r>
            <a:endParaRPr lang="en-US" sz="1400" kern="0" dirty="0">
              <a:solidFill>
                <a:srgbClr val="000000"/>
              </a:solidFill>
            </a:endParaRPr>
          </a:p>
          <a:p>
            <a:pPr algn="ctr" eaLnBrk="1" hangingPunct="1">
              <a:buClr>
                <a:srgbClr val="0085B4"/>
              </a:buClr>
            </a:pPr>
            <a:r>
              <a:rPr lang="en-US" sz="1400" kern="0" dirty="0">
                <a:solidFill>
                  <a:srgbClr val="000000"/>
                </a:solidFill>
              </a:rPr>
              <a:t>202.776.9066</a:t>
            </a:r>
          </a:p>
        </p:txBody>
      </p:sp>
      <p:pic>
        <p:nvPicPr>
          <p:cNvPr id="1028" name="Picture 4" descr="https://www.issueone.org/wp-content/uploads/2015/05/newPublicCitizen-s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788" y="5376731"/>
            <a:ext cx="1865971" cy="1286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2.staticflickr.com/6/5779/21236578204_82537d56d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610" y="17492697"/>
            <a:ext cx="2516877" cy="15324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pexels.com/photos/34983/pexels-pho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9986" y="2395467"/>
            <a:ext cx="2516877" cy="153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3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976666" cy="5920601"/>
          </a:xfrm>
        </p:spPr>
        <p:txBody>
          <a:bodyPr/>
          <a:lstStyle/>
          <a:p>
            <a:pPr algn="l"/>
            <a:r>
              <a:rPr lang="en-US" sz="1800" dirty="0"/>
              <a:t>Democrats and Republicans are equally likely to support reducing the shift limit from 28 to 16 hours for second-year residents and above, while 72% of independents agree.</a:t>
            </a:r>
          </a:p>
        </p:txBody>
      </p:sp>
      <p:graphicFrame>
        <p:nvGraphicFramePr>
          <p:cNvPr id="5" name="Object 4"/>
          <p:cNvGraphicFramePr>
            <a:graphicFrameLocks noChangeAspect="1"/>
          </p:cNvGraphicFramePr>
          <p:nvPr>
            <p:extLst>
              <p:ext uri="{D42A27DB-BD31-4B8C-83A1-F6EECF244321}">
                <p14:modId xmlns:p14="http://schemas.microsoft.com/office/powerpoint/2010/main" val="644544393"/>
              </p:ext>
            </p:extLst>
          </p:nvPr>
        </p:nvGraphicFramePr>
        <p:xfrm>
          <a:off x="1524000" y="228600"/>
          <a:ext cx="6400800" cy="58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auto">
          <a:xfrm>
            <a:off x="7938407"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7" name="Rectangle 6"/>
          <p:cNvSpPr>
            <a:spLocks noChangeArrowheads="1"/>
          </p:cNvSpPr>
          <p:nvPr/>
        </p:nvSpPr>
        <p:spPr bwMode="auto">
          <a:xfrm>
            <a:off x="8538934"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8" name="Text Box 5"/>
          <p:cNvSpPr txBox="1">
            <a:spLocks noChangeArrowheads="1"/>
          </p:cNvSpPr>
          <p:nvPr/>
        </p:nvSpPr>
        <p:spPr bwMode="auto">
          <a:xfrm>
            <a:off x="7950200" y="484415"/>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Undec.</a:t>
            </a:r>
          </a:p>
        </p:txBody>
      </p:sp>
      <p:sp>
        <p:nvSpPr>
          <p:cNvPr id="9" name="Text Box 5"/>
          <p:cNvSpPr txBox="1">
            <a:spLocks noChangeArrowheads="1"/>
          </p:cNvSpPr>
          <p:nvPr/>
        </p:nvSpPr>
        <p:spPr bwMode="auto">
          <a:xfrm>
            <a:off x="8548912" y="476446"/>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Net</a:t>
            </a:r>
          </a:p>
        </p:txBody>
      </p:sp>
      <p:sp>
        <p:nvSpPr>
          <p:cNvPr id="10" name="TextBox 49"/>
          <p:cNvSpPr txBox="1"/>
          <p:nvPr/>
        </p:nvSpPr>
        <p:spPr>
          <a:xfrm>
            <a:off x="7942926" y="76977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2" name="TextBox 49"/>
          <p:cNvSpPr txBox="1"/>
          <p:nvPr/>
        </p:nvSpPr>
        <p:spPr>
          <a:xfrm>
            <a:off x="7958394" y="11887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3" name="TextBox 49"/>
          <p:cNvSpPr txBox="1"/>
          <p:nvPr/>
        </p:nvSpPr>
        <p:spPr>
          <a:xfrm>
            <a:off x="7945208" y="140209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4" name="TextBox 49"/>
          <p:cNvSpPr txBox="1"/>
          <p:nvPr/>
        </p:nvSpPr>
        <p:spPr>
          <a:xfrm>
            <a:off x="7938407" y="179363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5" name="TextBox 49"/>
          <p:cNvSpPr txBox="1"/>
          <p:nvPr/>
        </p:nvSpPr>
        <p:spPr>
          <a:xfrm>
            <a:off x="7945208" y="202388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6" name="TextBox 49"/>
          <p:cNvSpPr txBox="1"/>
          <p:nvPr/>
        </p:nvSpPr>
        <p:spPr>
          <a:xfrm>
            <a:off x="7938407" y="242599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7" name="TextBox 49"/>
          <p:cNvSpPr txBox="1"/>
          <p:nvPr/>
        </p:nvSpPr>
        <p:spPr>
          <a:xfrm>
            <a:off x="7945208" y="264699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8" name="TextBox 49"/>
          <p:cNvSpPr txBox="1"/>
          <p:nvPr/>
        </p:nvSpPr>
        <p:spPr>
          <a:xfrm>
            <a:off x="7945208" y="28611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19" name="TextBox 49"/>
          <p:cNvSpPr txBox="1"/>
          <p:nvPr/>
        </p:nvSpPr>
        <p:spPr>
          <a:xfrm>
            <a:off x="7931606" y="327758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20" name="TextBox 49"/>
          <p:cNvSpPr txBox="1"/>
          <p:nvPr/>
        </p:nvSpPr>
        <p:spPr>
          <a:xfrm>
            <a:off x="7938407" y="38810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1" name="TextBox 49"/>
          <p:cNvSpPr txBox="1"/>
          <p:nvPr/>
        </p:nvSpPr>
        <p:spPr>
          <a:xfrm>
            <a:off x="7938407" y="408008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22" name="TextBox 49"/>
          <p:cNvSpPr txBox="1"/>
          <p:nvPr/>
        </p:nvSpPr>
        <p:spPr>
          <a:xfrm>
            <a:off x="7931606" y="34557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4" name="TextBox 49"/>
          <p:cNvSpPr txBox="1"/>
          <p:nvPr/>
        </p:nvSpPr>
        <p:spPr>
          <a:xfrm>
            <a:off x="7931601" y="450658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5" name="TextBox 49"/>
          <p:cNvSpPr txBox="1"/>
          <p:nvPr/>
        </p:nvSpPr>
        <p:spPr>
          <a:xfrm>
            <a:off x="7924795" y="470345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6" name="TextBox 49"/>
          <p:cNvSpPr txBox="1"/>
          <p:nvPr/>
        </p:nvSpPr>
        <p:spPr>
          <a:xfrm>
            <a:off x="7931601" y="49102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27" name="TextBox 49"/>
          <p:cNvSpPr txBox="1"/>
          <p:nvPr/>
        </p:nvSpPr>
        <p:spPr>
          <a:xfrm>
            <a:off x="7961829" y="571284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8" name="TextBox 49"/>
          <p:cNvSpPr txBox="1"/>
          <p:nvPr/>
        </p:nvSpPr>
        <p:spPr>
          <a:xfrm>
            <a:off x="7958394" y="531049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9" name="TextBox 49"/>
          <p:cNvSpPr txBox="1"/>
          <p:nvPr/>
        </p:nvSpPr>
        <p:spPr>
          <a:xfrm>
            <a:off x="7958394" y="55171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75" name="TextBox 74"/>
          <p:cNvSpPr txBox="1"/>
          <p:nvPr/>
        </p:nvSpPr>
        <p:spPr>
          <a:xfrm>
            <a:off x="2114093" y="39469"/>
            <a:ext cx="6968219" cy="307777"/>
          </a:xfrm>
          <a:prstGeom prst="rect">
            <a:avLst/>
          </a:prstGeom>
          <a:noFill/>
        </p:spPr>
        <p:txBody>
          <a:bodyPr wrap="square" rtlCol="0">
            <a:spAutoFit/>
          </a:bodyPr>
          <a:lstStyle/>
          <a:p>
            <a:pPr algn="ctr"/>
            <a:r>
              <a:rPr lang="en-US" sz="1400" b="1" u="sng" dirty="0"/>
              <a:t>Proposal – Decrease Shift Limit from 28 to 16 Hours for Second-Year Residents and Above</a:t>
            </a:r>
          </a:p>
        </p:txBody>
      </p:sp>
      <p:sp>
        <p:nvSpPr>
          <p:cNvPr id="59" name="TextBox 49"/>
          <p:cNvSpPr txBox="1"/>
          <p:nvPr/>
        </p:nvSpPr>
        <p:spPr>
          <a:xfrm>
            <a:off x="8535252" y="77552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66</a:t>
            </a:r>
          </a:p>
        </p:txBody>
      </p:sp>
      <p:sp>
        <p:nvSpPr>
          <p:cNvPr id="63" name="TextBox 49"/>
          <p:cNvSpPr txBox="1"/>
          <p:nvPr/>
        </p:nvSpPr>
        <p:spPr>
          <a:xfrm>
            <a:off x="8550720" y="119451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59</a:t>
            </a:r>
          </a:p>
        </p:txBody>
      </p:sp>
      <p:sp>
        <p:nvSpPr>
          <p:cNvPr id="64" name="TextBox 49"/>
          <p:cNvSpPr txBox="1"/>
          <p:nvPr/>
        </p:nvSpPr>
        <p:spPr>
          <a:xfrm>
            <a:off x="8537534" y="140785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72</a:t>
            </a:r>
          </a:p>
        </p:txBody>
      </p:sp>
      <p:sp>
        <p:nvSpPr>
          <p:cNvPr id="65" name="TextBox 49"/>
          <p:cNvSpPr txBox="1"/>
          <p:nvPr/>
        </p:nvSpPr>
        <p:spPr>
          <a:xfrm>
            <a:off x="8530733" y="179938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61</a:t>
            </a:r>
          </a:p>
        </p:txBody>
      </p:sp>
      <p:sp>
        <p:nvSpPr>
          <p:cNvPr id="66" name="TextBox 49"/>
          <p:cNvSpPr txBox="1"/>
          <p:nvPr/>
        </p:nvSpPr>
        <p:spPr>
          <a:xfrm>
            <a:off x="8537534" y="202964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67" name="TextBox 49"/>
          <p:cNvSpPr txBox="1"/>
          <p:nvPr/>
        </p:nvSpPr>
        <p:spPr>
          <a:xfrm>
            <a:off x="8530733" y="24317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68" name="TextBox 49"/>
          <p:cNvSpPr txBox="1"/>
          <p:nvPr/>
        </p:nvSpPr>
        <p:spPr>
          <a:xfrm>
            <a:off x="8537534" y="265274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50</a:t>
            </a:r>
          </a:p>
        </p:txBody>
      </p:sp>
      <p:sp>
        <p:nvSpPr>
          <p:cNvPr id="69" name="TextBox 49"/>
          <p:cNvSpPr txBox="1"/>
          <p:nvPr/>
        </p:nvSpPr>
        <p:spPr>
          <a:xfrm>
            <a:off x="8537534" y="286686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72</a:t>
            </a:r>
          </a:p>
        </p:txBody>
      </p:sp>
      <p:sp>
        <p:nvSpPr>
          <p:cNvPr id="70" name="TextBox 49"/>
          <p:cNvSpPr txBox="1"/>
          <p:nvPr/>
        </p:nvSpPr>
        <p:spPr>
          <a:xfrm>
            <a:off x="8523932" y="328334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61</a:t>
            </a:r>
          </a:p>
        </p:txBody>
      </p:sp>
      <p:sp>
        <p:nvSpPr>
          <p:cNvPr id="71" name="TextBox 49"/>
          <p:cNvSpPr txBox="1"/>
          <p:nvPr/>
        </p:nvSpPr>
        <p:spPr>
          <a:xfrm>
            <a:off x="8530733" y="388681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58</a:t>
            </a:r>
          </a:p>
        </p:txBody>
      </p:sp>
      <p:sp>
        <p:nvSpPr>
          <p:cNvPr id="72" name="TextBox 49"/>
          <p:cNvSpPr txBox="1"/>
          <p:nvPr/>
        </p:nvSpPr>
        <p:spPr>
          <a:xfrm>
            <a:off x="8530733" y="408584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67</a:t>
            </a:r>
          </a:p>
        </p:txBody>
      </p:sp>
      <p:sp>
        <p:nvSpPr>
          <p:cNvPr id="73" name="TextBox 49"/>
          <p:cNvSpPr txBox="1"/>
          <p:nvPr/>
        </p:nvSpPr>
        <p:spPr>
          <a:xfrm>
            <a:off x="8523932" y="346149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
        <p:nvSpPr>
          <p:cNvPr id="76" name="TextBox 49"/>
          <p:cNvSpPr txBox="1"/>
          <p:nvPr/>
        </p:nvSpPr>
        <p:spPr>
          <a:xfrm>
            <a:off x="8523927" y="451233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69</a:t>
            </a:r>
          </a:p>
        </p:txBody>
      </p:sp>
      <p:sp>
        <p:nvSpPr>
          <p:cNvPr id="77" name="TextBox 49"/>
          <p:cNvSpPr txBox="1"/>
          <p:nvPr/>
        </p:nvSpPr>
        <p:spPr>
          <a:xfrm>
            <a:off x="8517121" y="470920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61</a:t>
            </a:r>
          </a:p>
        </p:txBody>
      </p:sp>
      <p:sp>
        <p:nvSpPr>
          <p:cNvPr id="78" name="TextBox 49"/>
          <p:cNvSpPr txBox="1"/>
          <p:nvPr/>
        </p:nvSpPr>
        <p:spPr>
          <a:xfrm>
            <a:off x="8523927" y="491601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67</a:t>
            </a:r>
          </a:p>
        </p:txBody>
      </p:sp>
      <p:sp>
        <p:nvSpPr>
          <p:cNvPr id="79" name="TextBox 49"/>
          <p:cNvSpPr txBox="1"/>
          <p:nvPr/>
        </p:nvSpPr>
        <p:spPr>
          <a:xfrm>
            <a:off x="8554155" y="571860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62</a:t>
            </a:r>
          </a:p>
        </p:txBody>
      </p:sp>
      <p:sp>
        <p:nvSpPr>
          <p:cNvPr id="80" name="TextBox 49"/>
          <p:cNvSpPr txBox="1"/>
          <p:nvPr/>
        </p:nvSpPr>
        <p:spPr>
          <a:xfrm>
            <a:off x="8550720" y="531625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67</a:t>
            </a:r>
          </a:p>
        </p:txBody>
      </p:sp>
      <p:sp>
        <p:nvSpPr>
          <p:cNvPr id="81" name="TextBox 49"/>
          <p:cNvSpPr txBox="1"/>
          <p:nvPr/>
        </p:nvSpPr>
        <p:spPr>
          <a:xfrm>
            <a:off x="8550720" y="552291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47" name="Rectangle 46"/>
          <p:cNvSpPr/>
          <p:nvPr/>
        </p:nvSpPr>
        <p:spPr>
          <a:xfrm>
            <a:off x="0" y="6350169"/>
            <a:ext cx="7924800" cy="507831"/>
          </a:xfrm>
          <a:prstGeom prst="rect">
            <a:avLst/>
          </a:prstGeom>
        </p:spPr>
        <p:txBody>
          <a:bodyPr wrap="square">
            <a:spAutoFit/>
          </a:bodyPr>
          <a:lstStyle/>
          <a:p>
            <a:r>
              <a:rPr lang="en-US" sz="900" dirty="0">
                <a:ea typeface="Times New Roman" panose="02020603050405020304" pitchFamily="18" charset="0"/>
                <a:cs typeface="Times New Roman" panose="02020603050405020304" pitchFamily="18" charset="0"/>
              </a:rPr>
              <a:t>Q6: </a:t>
            </a:r>
            <a:r>
              <a:rPr lang="en-US" sz="900" dirty="0"/>
              <a:t>The A-C-G-M-E currently caps shifts for medical residents in their </a:t>
            </a:r>
            <a:r>
              <a:rPr lang="en-US" sz="900" b="1" dirty="0"/>
              <a:t>second year and above </a:t>
            </a:r>
            <a:r>
              <a:rPr lang="en-US" sz="900" dirty="0"/>
              <a:t>at a maximum of 28 hours without sleep. Some have proposed reducing this cap from 28 hours to a maximum of 16 hours in a row. Do you support the proposal to decrease the shift limit for 2nd year and above residents from 28 hours to a maximum of 16 hours in a row? [</a:t>
            </a:r>
            <a:r>
              <a:rPr lang="en-US" sz="900" b="1" dirty="0"/>
              <a:t>IF YES/NO ASK</a:t>
            </a:r>
            <a:r>
              <a:rPr lang="en-US" sz="900" dirty="0"/>
              <a:t>: Is that strongly or not so strongly YES/NO?]</a:t>
            </a:r>
          </a:p>
        </p:txBody>
      </p:sp>
      <p:sp>
        <p:nvSpPr>
          <p:cNvPr id="48" name="TextBox 47"/>
          <p:cNvSpPr txBox="1"/>
          <p:nvPr/>
        </p:nvSpPr>
        <p:spPr>
          <a:xfrm>
            <a:off x="5129987" y="422859"/>
            <a:ext cx="861646" cy="307777"/>
          </a:xfrm>
          <a:prstGeom prst="rect">
            <a:avLst/>
          </a:prstGeom>
          <a:noFill/>
        </p:spPr>
        <p:txBody>
          <a:bodyPr wrap="square" rtlCol="0">
            <a:spAutoFit/>
          </a:bodyPr>
          <a:lstStyle/>
          <a:p>
            <a:r>
              <a:rPr lang="en-US" sz="1400" b="1" u="sng" dirty="0"/>
              <a:t>Support</a:t>
            </a:r>
          </a:p>
        </p:txBody>
      </p:sp>
      <p:sp>
        <p:nvSpPr>
          <p:cNvPr id="49" name="TextBox 48"/>
          <p:cNvSpPr txBox="1"/>
          <p:nvPr/>
        </p:nvSpPr>
        <p:spPr>
          <a:xfrm>
            <a:off x="4363103" y="422859"/>
            <a:ext cx="861646" cy="307777"/>
          </a:xfrm>
          <a:prstGeom prst="rect">
            <a:avLst/>
          </a:prstGeom>
          <a:noFill/>
        </p:spPr>
        <p:txBody>
          <a:bodyPr wrap="square" rtlCol="0">
            <a:spAutoFit/>
          </a:bodyPr>
          <a:lstStyle/>
          <a:p>
            <a:r>
              <a:rPr lang="en-US" sz="1400" b="1" u="sng" dirty="0"/>
              <a:t>Oppose</a:t>
            </a:r>
          </a:p>
        </p:txBody>
      </p:sp>
    </p:spTree>
    <p:extLst>
      <p:ext uri="{BB962C8B-B14F-4D97-AF65-F5344CB8AC3E}">
        <p14:creationId xmlns:p14="http://schemas.microsoft.com/office/powerpoint/2010/main" val="310794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22" y="228600"/>
            <a:ext cx="8389937" cy="1058863"/>
          </a:xfrm>
        </p:spPr>
        <p:txBody>
          <a:bodyPr/>
          <a:lstStyle/>
          <a:p>
            <a:r>
              <a:rPr lang="en-US" sz="1800" dirty="0">
                <a:solidFill>
                  <a:schemeClr val="tx2"/>
                </a:solidFill>
              </a:rPr>
              <a:t>Knowing that their doctor has been on duty for more than 16 hours without sleeping makes </a:t>
            </a:r>
            <a:r>
              <a:rPr lang="en-US" sz="1800" dirty="0" smtClean="0">
                <a:solidFill>
                  <a:schemeClr val="tx2"/>
                </a:solidFill>
              </a:rPr>
              <a:t>respondents </a:t>
            </a:r>
            <a:r>
              <a:rPr lang="en-US" sz="1800" dirty="0">
                <a:solidFill>
                  <a:schemeClr val="tx2"/>
                </a:solidFill>
              </a:rPr>
              <a:t>anxious and want to be seen by a different doctor.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11</a:t>
            </a:fld>
            <a:endParaRPr lang="en-US" dirty="0">
              <a:solidFill>
                <a:srgbClr val="000000"/>
              </a:solidFill>
            </a:endParaRPr>
          </a:p>
        </p:txBody>
      </p:sp>
      <p:sp>
        <p:nvSpPr>
          <p:cNvPr id="8" name="Text Box 15"/>
          <p:cNvSpPr txBox="1">
            <a:spLocks noChangeArrowheads="1"/>
          </p:cNvSpPr>
          <p:nvPr/>
        </p:nvSpPr>
        <p:spPr bwMode="auto">
          <a:xfrm>
            <a:off x="2838199" y="1975608"/>
            <a:ext cx="1371600" cy="338554"/>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r>
              <a:rPr lang="en-US" sz="1600" b="1" dirty="0">
                <a:solidFill>
                  <a:srgbClr val="000000"/>
                </a:solidFill>
              </a:rPr>
              <a:t>Unlikely</a:t>
            </a:r>
          </a:p>
        </p:txBody>
      </p:sp>
      <p:sp>
        <p:nvSpPr>
          <p:cNvPr id="11" name="Text Box 7"/>
          <p:cNvSpPr txBox="1">
            <a:spLocks noChangeArrowheads="1"/>
          </p:cNvSpPr>
          <p:nvPr/>
        </p:nvSpPr>
        <p:spPr bwMode="auto">
          <a:xfrm>
            <a:off x="609128" y="1401414"/>
            <a:ext cx="8135642" cy="369332"/>
          </a:xfrm>
          <a:prstGeom prst="rect">
            <a:avLst/>
          </a:prstGeom>
          <a:noFill/>
          <a:ln>
            <a:noFill/>
          </a:ln>
          <a:effectLst>
            <a:outerShdw dir="5400000" algn="ctr" rotWithShape="0">
              <a:srgbClr val="000000">
                <a:alpha val="43137"/>
              </a:srgbClr>
            </a:outerShdw>
          </a:effectLst>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r>
              <a:rPr lang="en-US" b="1" u="sng" dirty="0">
                <a:solidFill>
                  <a:srgbClr val="000000"/>
                </a:solidFill>
              </a:rPr>
              <a:t>Reaction to Knowing Doctor Had Been on Duty for More than 16 Hours</a:t>
            </a:r>
          </a:p>
        </p:txBody>
      </p:sp>
      <p:sp>
        <p:nvSpPr>
          <p:cNvPr id="12" name="Text Box 15"/>
          <p:cNvSpPr txBox="1">
            <a:spLocks noChangeArrowheads="1"/>
          </p:cNvSpPr>
          <p:nvPr/>
        </p:nvSpPr>
        <p:spPr bwMode="auto">
          <a:xfrm>
            <a:off x="4916447" y="1989543"/>
            <a:ext cx="1124201" cy="338554"/>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r>
              <a:rPr lang="en-US" sz="1600" b="1" dirty="0">
                <a:solidFill>
                  <a:srgbClr val="000000"/>
                </a:solidFill>
              </a:rPr>
              <a:t>Likely</a:t>
            </a:r>
          </a:p>
        </p:txBody>
      </p:sp>
      <p:sp>
        <p:nvSpPr>
          <p:cNvPr id="13" name="Rectangle 12"/>
          <p:cNvSpPr>
            <a:spLocks noChangeArrowheads="1"/>
          </p:cNvSpPr>
          <p:nvPr/>
        </p:nvSpPr>
        <p:spPr bwMode="auto">
          <a:xfrm>
            <a:off x="7335979" y="1894653"/>
            <a:ext cx="612775" cy="4206240"/>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latin typeface="Arial" charset="0"/>
            </a:endParaRPr>
          </a:p>
        </p:txBody>
      </p:sp>
      <p:sp>
        <p:nvSpPr>
          <p:cNvPr id="14" name="Text Box 18"/>
          <p:cNvSpPr txBox="1">
            <a:spLocks noChangeArrowheads="1"/>
          </p:cNvSpPr>
          <p:nvPr/>
        </p:nvSpPr>
        <p:spPr bwMode="auto">
          <a:xfrm>
            <a:off x="7372508" y="1990895"/>
            <a:ext cx="601662"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r>
              <a:rPr lang="en-US" sz="1400" b="1" dirty="0">
                <a:solidFill>
                  <a:srgbClr val="000000"/>
                </a:solidFill>
              </a:rPr>
              <a:t>Net</a:t>
            </a:r>
          </a:p>
        </p:txBody>
      </p:sp>
      <p:sp>
        <p:nvSpPr>
          <p:cNvPr id="15" name="TextBox 55"/>
          <p:cNvSpPr txBox="1"/>
          <p:nvPr/>
        </p:nvSpPr>
        <p:spPr>
          <a:xfrm>
            <a:off x="7331076" y="3186499"/>
            <a:ext cx="593724"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i="1" dirty="0">
                <a:solidFill>
                  <a:srgbClr val="000000"/>
                </a:solidFill>
              </a:rPr>
              <a:t>+75</a:t>
            </a:r>
          </a:p>
        </p:txBody>
      </p:sp>
      <p:cxnSp>
        <p:nvCxnSpPr>
          <p:cNvPr id="24" name="Straight Connector 23"/>
          <p:cNvCxnSpPr/>
          <p:nvPr/>
        </p:nvCxnSpPr>
        <p:spPr bwMode="auto">
          <a:xfrm>
            <a:off x="533400" y="3997773"/>
            <a:ext cx="8453359" cy="0"/>
          </a:xfrm>
          <a:prstGeom prst="line">
            <a:avLst/>
          </a:prstGeom>
          <a:solidFill>
            <a:srgbClr val="EAEAEA"/>
          </a:solidFill>
          <a:ln w="254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8"/>
          <p:cNvSpPr txBox="1">
            <a:spLocks noChangeArrowheads="1"/>
          </p:cNvSpPr>
          <p:nvPr/>
        </p:nvSpPr>
        <p:spPr bwMode="auto">
          <a:xfrm>
            <a:off x="8128171" y="1889760"/>
            <a:ext cx="601662" cy="377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r>
              <a:rPr lang="en-US" sz="1400" b="1" dirty="0">
                <a:solidFill>
                  <a:schemeClr val="bg1"/>
                </a:solidFill>
              </a:rPr>
              <a:t>Indep</a:t>
            </a:r>
          </a:p>
          <a:p>
            <a:pPr algn="ctr" eaLnBrk="1" fontAlgn="base" hangingPunct="1">
              <a:spcBef>
                <a:spcPct val="0"/>
              </a:spcBef>
              <a:spcAft>
                <a:spcPct val="0"/>
              </a:spcAft>
            </a:pPr>
            <a:r>
              <a:rPr lang="en-US" sz="1050" b="1" dirty="0">
                <a:solidFill>
                  <a:schemeClr val="bg1"/>
                </a:solidFill>
              </a:rPr>
              <a:t>Fav/Unfav</a:t>
            </a:r>
          </a:p>
        </p:txBody>
      </p:sp>
      <p:sp>
        <p:nvSpPr>
          <p:cNvPr id="33" name="TextBox 26"/>
          <p:cNvSpPr txBox="1"/>
          <p:nvPr/>
        </p:nvSpPr>
        <p:spPr>
          <a:xfrm>
            <a:off x="8146932" y="2514600"/>
            <a:ext cx="601662"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chemeClr val="bg1"/>
                </a:solidFill>
              </a:rPr>
              <a:t>48/44</a:t>
            </a:r>
          </a:p>
        </p:txBody>
      </p:sp>
      <p:sp>
        <p:nvSpPr>
          <p:cNvPr id="37" name="TextBox 26"/>
          <p:cNvSpPr txBox="1"/>
          <p:nvPr/>
        </p:nvSpPr>
        <p:spPr>
          <a:xfrm>
            <a:off x="8143108" y="4495800"/>
            <a:ext cx="601662"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chemeClr val="bg1"/>
                </a:solidFill>
              </a:rPr>
              <a:t>27/65</a:t>
            </a:r>
          </a:p>
        </p:txBody>
      </p:sp>
      <p:sp>
        <p:nvSpPr>
          <p:cNvPr id="41" name="TextBox 26"/>
          <p:cNvSpPr txBox="1"/>
          <p:nvPr/>
        </p:nvSpPr>
        <p:spPr>
          <a:xfrm>
            <a:off x="8120523" y="5029200"/>
            <a:ext cx="601662"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chemeClr val="bg1"/>
                </a:solidFill>
              </a:rPr>
              <a:t>35/50</a:t>
            </a:r>
          </a:p>
        </p:txBody>
      </p:sp>
      <p:sp>
        <p:nvSpPr>
          <p:cNvPr id="32" name="TextBox 26"/>
          <p:cNvSpPr txBox="1"/>
          <p:nvPr/>
        </p:nvSpPr>
        <p:spPr>
          <a:xfrm>
            <a:off x="8129653" y="3048000"/>
            <a:ext cx="601662"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chemeClr val="bg1"/>
                </a:solidFill>
              </a:rPr>
              <a:t>31/56</a:t>
            </a:r>
          </a:p>
        </p:txBody>
      </p:sp>
      <p:sp>
        <p:nvSpPr>
          <p:cNvPr id="35" name="TextBox 55"/>
          <p:cNvSpPr txBox="1"/>
          <p:nvPr/>
        </p:nvSpPr>
        <p:spPr>
          <a:xfrm>
            <a:off x="7335979" y="5158817"/>
            <a:ext cx="593724"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i="1" dirty="0">
                <a:solidFill>
                  <a:srgbClr val="000000"/>
                </a:solidFill>
              </a:rPr>
              <a:t>+73</a:t>
            </a:r>
          </a:p>
        </p:txBody>
      </p:sp>
      <p:graphicFrame>
        <p:nvGraphicFramePr>
          <p:cNvPr id="25" name="Object 12"/>
          <p:cNvGraphicFramePr>
            <a:graphicFrameLocks/>
          </p:cNvGraphicFramePr>
          <p:nvPr>
            <p:extLst>
              <p:ext uri="{D42A27DB-BD31-4B8C-83A1-F6EECF244321}">
                <p14:modId xmlns:p14="http://schemas.microsoft.com/office/powerpoint/2010/main" val="3757088058"/>
              </p:ext>
            </p:extLst>
          </p:nvPr>
        </p:nvGraphicFramePr>
        <p:xfrm>
          <a:off x="716528" y="1495783"/>
          <a:ext cx="6002852" cy="453224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427899"/>
            <a:ext cx="7547864" cy="507831"/>
          </a:xfrm>
          <a:prstGeom prst="rect">
            <a:avLst/>
          </a:prstGeom>
        </p:spPr>
        <p:txBody>
          <a:bodyPr wrap="square">
            <a:spAutoFit/>
          </a:bodyPr>
          <a:lstStyle/>
          <a:p>
            <a:r>
              <a:rPr lang="en-US" sz="900" dirty="0">
                <a:solidFill>
                  <a:srgbClr val="000000"/>
                </a:solidFill>
                <a:latin typeface="+mj-lt"/>
              </a:rPr>
              <a:t>Q8: If you knew the doctor who was treating you had already been on duty for more than 16 hours without sleeping, would you be very likely, somewhat likely, somewhat unlikely, or very unlikely to: (a) f</a:t>
            </a:r>
            <a:r>
              <a:rPr lang="en-US" sz="900" dirty="0">
                <a:latin typeface="+mj-lt"/>
              </a:rPr>
              <a:t>eel anxious about the safety of your medical care? (b) want to be treated by a different doctor?</a:t>
            </a:r>
          </a:p>
          <a:p>
            <a:endParaRPr lang="en-US" sz="900" dirty="0"/>
          </a:p>
        </p:txBody>
      </p:sp>
    </p:spTree>
    <p:extLst>
      <p:ext uri="{BB962C8B-B14F-4D97-AF65-F5344CB8AC3E}">
        <p14:creationId xmlns:p14="http://schemas.microsoft.com/office/powerpoint/2010/main" val="315476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976666" cy="5920601"/>
          </a:xfrm>
        </p:spPr>
        <p:txBody>
          <a:bodyPr/>
          <a:lstStyle/>
          <a:p>
            <a:pPr algn="l"/>
            <a:r>
              <a:rPr lang="en-US" sz="1800" dirty="0"/>
              <a:t>Strong majorities of all demographics are likely to feel anxious upon learning that their doctor has been working for more than 16 hours without sleeping.</a:t>
            </a:r>
          </a:p>
        </p:txBody>
      </p:sp>
      <p:graphicFrame>
        <p:nvGraphicFramePr>
          <p:cNvPr id="5" name="Object 4"/>
          <p:cNvGraphicFramePr>
            <a:graphicFrameLocks noChangeAspect="1"/>
          </p:cNvGraphicFramePr>
          <p:nvPr>
            <p:extLst>
              <p:ext uri="{D42A27DB-BD31-4B8C-83A1-F6EECF244321}">
                <p14:modId xmlns:p14="http://schemas.microsoft.com/office/powerpoint/2010/main" val="2911855861"/>
              </p:ext>
            </p:extLst>
          </p:nvPr>
        </p:nvGraphicFramePr>
        <p:xfrm>
          <a:off x="1524000" y="228600"/>
          <a:ext cx="6400800" cy="58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auto">
          <a:xfrm>
            <a:off x="7938407"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8" name="Text Box 5"/>
          <p:cNvSpPr txBox="1">
            <a:spLocks noChangeArrowheads="1"/>
          </p:cNvSpPr>
          <p:nvPr/>
        </p:nvSpPr>
        <p:spPr bwMode="auto">
          <a:xfrm>
            <a:off x="7950200" y="484415"/>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DK/Ref</a:t>
            </a:r>
          </a:p>
        </p:txBody>
      </p:sp>
      <p:sp>
        <p:nvSpPr>
          <p:cNvPr id="10" name="TextBox 49"/>
          <p:cNvSpPr txBox="1"/>
          <p:nvPr/>
        </p:nvSpPr>
        <p:spPr>
          <a:xfrm>
            <a:off x="7942926" y="76977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2" name="TextBox 49"/>
          <p:cNvSpPr txBox="1"/>
          <p:nvPr/>
        </p:nvSpPr>
        <p:spPr>
          <a:xfrm>
            <a:off x="7958394" y="11887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3" name="TextBox 49"/>
          <p:cNvSpPr txBox="1"/>
          <p:nvPr/>
        </p:nvSpPr>
        <p:spPr>
          <a:xfrm>
            <a:off x="7945208" y="140209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4" name="TextBox 49"/>
          <p:cNvSpPr txBox="1"/>
          <p:nvPr/>
        </p:nvSpPr>
        <p:spPr>
          <a:xfrm>
            <a:off x="7938407" y="179363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5" name="TextBox 49"/>
          <p:cNvSpPr txBox="1"/>
          <p:nvPr/>
        </p:nvSpPr>
        <p:spPr>
          <a:xfrm>
            <a:off x="7945208" y="202388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6" name="TextBox 49"/>
          <p:cNvSpPr txBox="1"/>
          <p:nvPr/>
        </p:nvSpPr>
        <p:spPr>
          <a:xfrm>
            <a:off x="7938407" y="242599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17" name="TextBox 49"/>
          <p:cNvSpPr txBox="1"/>
          <p:nvPr/>
        </p:nvSpPr>
        <p:spPr>
          <a:xfrm>
            <a:off x="7945208" y="264699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8" name="TextBox 49"/>
          <p:cNvSpPr txBox="1"/>
          <p:nvPr/>
        </p:nvSpPr>
        <p:spPr>
          <a:xfrm>
            <a:off x="7945208" y="28611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9" name="TextBox 49"/>
          <p:cNvSpPr txBox="1"/>
          <p:nvPr/>
        </p:nvSpPr>
        <p:spPr>
          <a:xfrm>
            <a:off x="7931606" y="327758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0" name="TextBox 49"/>
          <p:cNvSpPr txBox="1"/>
          <p:nvPr/>
        </p:nvSpPr>
        <p:spPr>
          <a:xfrm>
            <a:off x="7938407" y="38810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1" name="TextBox 49"/>
          <p:cNvSpPr txBox="1"/>
          <p:nvPr/>
        </p:nvSpPr>
        <p:spPr>
          <a:xfrm>
            <a:off x="7938407" y="408008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22" name="TextBox 49"/>
          <p:cNvSpPr txBox="1"/>
          <p:nvPr/>
        </p:nvSpPr>
        <p:spPr>
          <a:xfrm>
            <a:off x="7931606" y="34557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4" name="TextBox 49"/>
          <p:cNvSpPr txBox="1"/>
          <p:nvPr/>
        </p:nvSpPr>
        <p:spPr>
          <a:xfrm>
            <a:off x="7931601" y="450658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5" name="TextBox 49"/>
          <p:cNvSpPr txBox="1"/>
          <p:nvPr/>
        </p:nvSpPr>
        <p:spPr>
          <a:xfrm>
            <a:off x="7924795" y="470345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26" name="TextBox 49"/>
          <p:cNvSpPr txBox="1"/>
          <p:nvPr/>
        </p:nvSpPr>
        <p:spPr>
          <a:xfrm>
            <a:off x="7931601" y="49102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7" name="TextBox 49"/>
          <p:cNvSpPr txBox="1"/>
          <p:nvPr/>
        </p:nvSpPr>
        <p:spPr>
          <a:xfrm>
            <a:off x="7954272" y="572040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8" name="TextBox 49"/>
          <p:cNvSpPr txBox="1"/>
          <p:nvPr/>
        </p:nvSpPr>
        <p:spPr>
          <a:xfrm>
            <a:off x="7958394" y="531804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29" name="TextBox 49"/>
          <p:cNvSpPr txBox="1"/>
          <p:nvPr/>
        </p:nvSpPr>
        <p:spPr>
          <a:xfrm>
            <a:off x="7958394" y="55247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75" name="TextBox 74"/>
          <p:cNvSpPr txBox="1"/>
          <p:nvPr/>
        </p:nvSpPr>
        <p:spPr>
          <a:xfrm>
            <a:off x="2800185" y="39916"/>
            <a:ext cx="6953246" cy="307777"/>
          </a:xfrm>
          <a:prstGeom prst="rect">
            <a:avLst/>
          </a:prstGeom>
          <a:noFill/>
        </p:spPr>
        <p:txBody>
          <a:bodyPr wrap="square" rtlCol="0">
            <a:spAutoFit/>
          </a:bodyPr>
          <a:lstStyle/>
          <a:p>
            <a:pPr algn="ctr" fontAlgn="base">
              <a:spcBef>
                <a:spcPct val="0"/>
              </a:spcBef>
              <a:spcAft>
                <a:spcPct val="0"/>
              </a:spcAft>
            </a:pPr>
            <a:r>
              <a:rPr lang="en-US" sz="1400" b="1" u="sng" dirty="0">
                <a:solidFill>
                  <a:srgbClr val="000000"/>
                </a:solidFill>
              </a:rPr>
              <a:t>Feel Anxious About the Safety of Your Medical Care</a:t>
            </a:r>
          </a:p>
        </p:txBody>
      </p:sp>
      <p:sp>
        <p:nvSpPr>
          <p:cNvPr id="48" name="TextBox 47"/>
          <p:cNvSpPr txBox="1"/>
          <p:nvPr/>
        </p:nvSpPr>
        <p:spPr>
          <a:xfrm>
            <a:off x="5129987" y="422859"/>
            <a:ext cx="861646" cy="307777"/>
          </a:xfrm>
          <a:prstGeom prst="rect">
            <a:avLst/>
          </a:prstGeom>
          <a:noFill/>
        </p:spPr>
        <p:txBody>
          <a:bodyPr wrap="square" rtlCol="0">
            <a:spAutoFit/>
          </a:bodyPr>
          <a:lstStyle/>
          <a:p>
            <a:r>
              <a:rPr lang="en-US" sz="1400" b="1" u="sng" dirty="0"/>
              <a:t>Likely</a:t>
            </a:r>
          </a:p>
        </p:txBody>
      </p:sp>
      <p:sp>
        <p:nvSpPr>
          <p:cNvPr id="49" name="TextBox 48"/>
          <p:cNvSpPr txBox="1"/>
          <p:nvPr/>
        </p:nvSpPr>
        <p:spPr>
          <a:xfrm>
            <a:off x="4363103" y="422859"/>
            <a:ext cx="861646" cy="307777"/>
          </a:xfrm>
          <a:prstGeom prst="rect">
            <a:avLst/>
          </a:prstGeom>
          <a:noFill/>
        </p:spPr>
        <p:txBody>
          <a:bodyPr wrap="square" rtlCol="0">
            <a:spAutoFit/>
          </a:bodyPr>
          <a:lstStyle/>
          <a:p>
            <a:r>
              <a:rPr lang="en-US" sz="1400" b="1" u="sng" dirty="0"/>
              <a:t>Unlikely</a:t>
            </a:r>
          </a:p>
        </p:txBody>
      </p:sp>
      <p:sp>
        <p:nvSpPr>
          <p:cNvPr id="3" name="Rectangle 2"/>
          <p:cNvSpPr/>
          <p:nvPr/>
        </p:nvSpPr>
        <p:spPr>
          <a:xfrm>
            <a:off x="33599" y="6480548"/>
            <a:ext cx="7924795" cy="369332"/>
          </a:xfrm>
          <a:prstGeom prst="rect">
            <a:avLst/>
          </a:prstGeom>
        </p:spPr>
        <p:txBody>
          <a:bodyPr wrap="square">
            <a:spAutoFit/>
          </a:bodyPr>
          <a:lstStyle/>
          <a:p>
            <a:r>
              <a:rPr lang="en-US" sz="900" dirty="0">
                <a:solidFill>
                  <a:srgbClr val="000000"/>
                </a:solidFill>
              </a:rPr>
              <a:t>Q8: If you knew the doctor who was treating you had already been on duty for more than 16 hours without sleeping, would you be very likely, somewhat likely, somewhat unlikely, or very unlikely to feel </a:t>
            </a:r>
            <a:r>
              <a:rPr lang="en-US" sz="900" dirty="0"/>
              <a:t>anxious about the safety of your medical care? </a:t>
            </a:r>
          </a:p>
        </p:txBody>
      </p:sp>
      <p:sp>
        <p:nvSpPr>
          <p:cNvPr id="50" name="Rectangle 49"/>
          <p:cNvSpPr>
            <a:spLocks noChangeArrowheads="1"/>
          </p:cNvSpPr>
          <p:nvPr/>
        </p:nvSpPr>
        <p:spPr bwMode="auto">
          <a:xfrm>
            <a:off x="8530406" y="445754"/>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51" name="Text Box 5"/>
          <p:cNvSpPr txBox="1">
            <a:spLocks noChangeArrowheads="1"/>
          </p:cNvSpPr>
          <p:nvPr/>
        </p:nvSpPr>
        <p:spPr bwMode="auto">
          <a:xfrm>
            <a:off x="8542199" y="472969"/>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Net</a:t>
            </a:r>
          </a:p>
        </p:txBody>
      </p:sp>
      <p:sp>
        <p:nvSpPr>
          <p:cNvPr id="52" name="TextBox 49"/>
          <p:cNvSpPr txBox="1"/>
          <p:nvPr/>
        </p:nvSpPr>
        <p:spPr>
          <a:xfrm>
            <a:off x="8534925" y="75832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75</a:t>
            </a:r>
          </a:p>
        </p:txBody>
      </p:sp>
      <p:sp>
        <p:nvSpPr>
          <p:cNvPr id="53" name="TextBox 49"/>
          <p:cNvSpPr txBox="1"/>
          <p:nvPr/>
        </p:nvSpPr>
        <p:spPr>
          <a:xfrm>
            <a:off x="8550393" y="117730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
        <p:nvSpPr>
          <p:cNvPr id="54" name="TextBox 49"/>
          <p:cNvSpPr txBox="1"/>
          <p:nvPr/>
        </p:nvSpPr>
        <p:spPr>
          <a:xfrm>
            <a:off x="8537207" y="139064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78</a:t>
            </a:r>
          </a:p>
        </p:txBody>
      </p:sp>
      <p:sp>
        <p:nvSpPr>
          <p:cNvPr id="55" name="TextBox 49"/>
          <p:cNvSpPr txBox="1"/>
          <p:nvPr/>
        </p:nvSpPr>
        <p:spPr>
          <a:xfrm>
            <a:off x="8530406" y="178218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76</a:t>
            </a:r>
          </a:p>
        </p:txBody>
      </p:sp>
      <p:sp>
        <p:nvSpPr>
          <p:cNvPr id="56" name="TextBox 49"/>
          <p:cNvSpPr txBox="1"/>
          <p:nvPr/>
        </p:nvSpPr>
        <p:spPr>
          <a:xfrm>
            <a:off x="8537207" y="201243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74</a:t>
            </a:r>
          </a:p>
        </p:txBody>
      </p:sp>
      <p:sp>
        <p:nvSpPr>
          <p:cNvPr id="57" name="TextBox 49"/>
          <p:cNvSpPr txBox="1"/>
          <p:nvPr/>
        </p:nvSpPr>
        <p:spPr>
          <a:xfrm>
            <a:off x="8530406" y="241455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81</a:t>
            </a:r>
          </a:p>
        </p:txBody>
      </p:sp>
      <p:sp>
        <p:nvSpPr>
          <p:cNvPr id="58" name="TextBox 49"/>
          <p:cNvSpPr txBox="1"/>
          <p:nvPr/>
        </p:nvSpPr>
        <p:spPr>
          <a:xfrm>
            <a:off x="8537207" y="263554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74</a:t>
            </a:r>
          </a:p>
        </p:txBody>
      </p:sp>
      <p:sp>
        <p:nvSpPr>
          <p:cNvPr id="60" name="TextBox 49"/>
          <p:cNvSpPr txBox="1"/>
          <p:nvPr/>
        </p:nvSpPr>
        <p:spPr>
          <a:xfrm>
            <a:off x="8537207" y="28496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61" name="TextBox 49"/>
          <p:cNvSpPr txBox="1"/>
          <p:nvPr/>
        </p:nvSpPr>
        <p:spPr>
          <a:xfrm>
            <a:off x="8523605" y="326613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80</a:t>
            </a:r>
          </a:p>
        </p:txBody>
      </p:sp>
      <p:sp>
        <p:nvSpPr>
          <p:cNvPr id="62" name="TextBox 49"/>
          <p:cNvSpPr txBox="1"/>
          <p:nvPr/>
        </p:nvSpPr>
        <p:spPr>
          <a:xfrm>
            <a:off x="8530406" y="38696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69</a:t>
            </a:r>
          </a:p>
        </p:txBody>
      </p:sp>
      <p:sp>
        <p:nvSpPr>
          <p:cNvPr id="74" name="TextBox 49"/>
          <p:cNvSpPr txBox="1"/>
          <p:nvPr/>
        </p:nvSpPr>
        <p:spPr>
          <a:xfrm>
            <a:off x="8530406" y="406863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76</a:t>
            </a:r>
          </a:p>
        </p:txBody>
      </p:sp>
      <p:sp>
        <p:nvSpPr>
          <p:cNvPr id="82" name="TextBox 49"/>
          <p:cNvSpPr txBox="1"/>
          <p:nvPr/>
        </p:nvSpPr>
        <p:spPr>
          <a:xfrm>
            <a:off x="8523605" y="344428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83" name="TextBox 49"/>
          <p:cNvSpPr txBox="1"/>
          <p:nvPr/>
        </p:nvSpPr>
        <p:spPr>
          <a:xfrm>
            <a:off x="8523600" y="44951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77</a:t>
            </a:r>
          </a:p>
        </p:txBody>
      </p:sp>
      <p:sp>
        <p:nvSpPr>
          <p:cNvPr id="84" name="TextBox 49"/>
          <p:cNvSpPr txBox="1"/>
          <p:nvPr/>
        </p:nvSpPr>
        <p:spPr>
          <a:xfrm>
            <a:off x="8516794" y="469200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81</a:t>
            </a:r>
          </a:p>
        </p:txBody>
      </p:sp>
      <p:sp>
        <p:nvSpPr>
          <p:cNvPr id="85" name="TextBox 49"/>
          <p:cNvSpPr txBox="1"/>
          <p:nvPr/>
        </p:nvSpPr>
        <p:spPr>
          <a:xfrm>
            <a:off x="8523600" y="48988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
        <p:nvSpPr>
          <p:cNvPr id="86" name="TextBox 49"/>
          <p:cNvSpPr txBox="1"/>
          <p:nvPr/>
        </p:nvSpPr>
        <p:spPr>
          <a:xfrm>
            <a:off x="8546271" y="57089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68</a:t>
            </a:r>
          </a:p>
        </p:txBody>
      </p:sp>
      <p:sp>
        <p:nvSpPr>
          <p:cNvPr id="87" name="TextBox 49"/>
          <p:cNvSpPr txBox="1"/>
          <p:nvPr/>
        </p:nvSpPr>
        <p:spPr>
          <a:xfrm>
            <a:off x="8550393" y="530660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80</a:t>
            </a:r>
          </a:p>
        </p:txBody>
      </p:sp>
      <p:sp>
        <p:nvSpPr>
          <p:cNvPr id="88" name="TextBox 49"/>
          <p:cNvSpPr txBox="1"/>
          <p:nvPr/>
        </p:nvSpPr>
        <p:spPr>
          <a:xfrm>
            <a:off x="8550393" y="551326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Tree>
    <p:extLst>
      <p:ext uri="{BB962C8B-B14F-4D97-AF65-F5344CB8AC3E}">
        <p14:creationId xmlns:p14="http://schemas.microsoft.com/office/powerpoint/2010/main" val="349904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976666" cy="5920601"/>
          </a:xfrm>
        </p:spPr>
        <p:txBody>
          <a:bodyPr/>
          <a:lstStyle/>
          <a:p>
            <a:pPr algn="l"/>
            <a:r>
              <a:rPr lang="en-US" sz="1800" dirty="0"/>
              <a:t>Strong majorities of all demographics are likely to want to be treated by a different doctor upon learning that theirs has been working for more than 16 hours without sleeping.</a:t>
            </a:r>
          </a:p>
        </p:txBody>
      </p:sp>
      <p:graphicFrame>
        <p:nvGraphicFramePr>
          <p:cNvPr id="5" name="Object 4"/>
          <p:cNvGraphicFramePr>
            <a:graphicFrameLocks noChangeAspect="1"/>
          </p:cNvGraphicFramePr>
          <p:nvPr>
            <p:extLst>
              <p:ext uri="{D42A27DB-BD31-4B8C-83A1-F6EECF244321}">
                <p14:modId xmlns:p14="http://schemas.microsoft.com/office/powerpoint/2010/main" val="4048986182"/>
              </p:ext>
            </p:extLst>
          </p:nvPr>
        </p:nvGraphicFramePr>
        <p:xfrm>
          <a:off x="1524000" y="228600"/>
          <a:ext cx="6400800" cy="58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auto">
          <a:xfrm>
            <a:off x="7938407"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8" name="Text Box 5"/>
          <p:cNvSpPr txBox="1">
            <a:spLocks noChangeArrowheads="1"/>
          </p:cNvSpPr>
          <p:nvPr/>
        </p:nvSpPr>
        <p:spPr bwMode="auto">
          <a:xfrm>
            <a:off x="7950200" y="484415"/>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DK/Ref</a:t>
            </a:r>
          </a:p>
        </p:txBody>
      </p:sp>
      <p:sp>
        <p:nvSpPr>
          <p:cNvPr id="10" name="TextBox 49"/>
          <p:cNvSpPr txBox="1"/>
          <p:nvPr/>
        </p:nvSpPr>
        <p:spPr>
          <a:xfrm>
            <a:off x="7942926" y="76977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2" name="TextBox 49"/>
          <p:cNvSpPr txBox="1"/>
          <p:nvPr/>
        </p:nvSpPr>
        <p:spPr>
          <a:xfrm>
            <a:off x="7958394" y="11887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3" name="TextBox 49"/>
          <p:cNvSpPr txBox="1"/>
          <p:nvPr/>
        </p:nvSpPr>
        <p:spPr>
          <a:xfrm>
            <a:off x="7945208" y="140209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4" name="TextBox 49"/>
          <p:cNvSpPr txBox="1"/>
          <p:nvPr/>
        </p:nvSpPr>
        <p:spPr>
          <a:xfrm>
            <a:off x="7938407" y="179363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5" name="TextBox 49"/>
          <p:cNvSpPr txBox="1"/>
          <p:nvPr/>
        </p:nvSpPr>
        <p:spPr>
          <a:xfrm>
            <a:off x="7945208" y="202388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6" name="TextBox 49"/>
          <p:cNvSpPr txBox="1"/>
          <p:nvPr/>
        </p:nvSpPr>
        <p:spPr>
          <a:xfrm>
            <a:off x="7938407" y="242599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7" name="TextBox 49"/>
          <p:cNvSpPr txBox="1"/>
          <p:nvPr/>
        </p:nvSpPr>
        <p:spPr>
          <a:xfrm>
            <a:off x="7945208" y="264699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8</a:t>
            </a:r>
          </a:p>
        </p:txBody>
      </p:sp>
      <p:sp>
        <p:nvSpPr>
          <p:cNvPr id="18" name="TextBox 49"/>
          <p:cNvSpPr txBox="1"/>
          <p:nvPr/>
        </p:nvSpPr>
        <p:spPr>
          <a:xfrm>
            <a:off x="7945208" y="28611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9" name="TextBox 49"/>
          <p:cNvSpPr txBox="1"/>
          <p:nvPr/>
        </p:nvSpPr>
        <p:spPr>
          <a:xfrm>
            <a:off x="7931606" y="327758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0" name="TextBox 49"/>
          <p:cNvSpPr txBox="1"/>
          <p:nvPr/>
        </p:nvSpPr>
        <p:spPr>
          <a:xfrm>
            <a:off x="7938407" y="38810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1" name="TextBox 49"/>
          <p:cNvSpPr txBox="1"/>
          <p:nvPr/>
        </p:nvSpPr>
        <p:spPr>
          <a:xfrm>
            <a:off x="7938407" y="408008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2" name="TextBox 49"/>
          <p:cNvSpPr txBox="1"/>
          <p:nvPr/>
        </p:nvSpPr>
        <p:spPr>
          <a:xfrm>
            <a:off x="7931606" y="34557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4" name="TextBox 49"/>
          <p:cNvSpPr txBox="1"/>
          <p:nvPr/>
        </p:nvSpPr>
        <p:spPr>
          <a:xfrm>
            <a:off x="7931601" y="450658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5" name="TextBox 49"/>
          <p:cNvSpPr txBox="1"/>
          <p:nvPr/>
        </p:nvSpPr>
        <p:spPr>
          <a:xfrm>
            <a:off x="7924795" y="470345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26" name="TextBox 49"/>
          <p:cNvSpPr txBox="1"/>
          <p:nvPr/>
        </p:nvSpPr>
        <p:spPr>
          <a:xfrm>
            <a:off x="7931601" y="49102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27" name="TextBox 49"/>
          <p:cNvSpPr txBox="1"/>
          <p:nvPr/>
        </p:nvSpPr>
        <p:spPr>
          <a:xfrm>
            <a:off x="7961829" y="570529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8" name="TextBox 49"/>
          <p:cNvSpPr txBox="1"/>
          <p:nvPr/>
        </p:nvSpPr>
        <p:spPr>
          <a:xfrm>
            <a:off x="7958394" y="530293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9" name="TextBox 49"/>
          <p:cNvSpPr txBox="1"/>
          <p:nvPr/>
        </p:nvSpPr>
        <p:spPr>
          <a:xfrm>
            <a:off x="7958394" y="550959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75" name="TextBox 74"/>
          <p:cNvSpPr txBox="1"/>
          <p:nvPr/>
        </p:nvSpPr>
        <p:spPr>
          <a:xfrm>
            <a:off x="2800185" y="39916"/>
            <a:ext cx="6953246" cy="307777"/>
          </a:xfrm>
          <a:prstGeom prst="rect">
            <a:avLst/>
          </a:prstGeom>
          <a:noFill/>
        </p:spPr>
        <p:txBody>
          <a:bodyPr wrap="square" rtlCol="0">
            <a:spAutoFit/>
          </a:bodyPr>
          <a:lstStyle/>
          <a:p>
            <a:pPr algn="ctr" fontAlgn="base">
              <a:spcBef>
                <a:spcPct val="0"/>
              </a:spcBef>
              <a:spcAft>
                <a:spcPct val="0"/>
              </a:spcAft>
            </a:pPr>
            <a:r>
              <a:rPr lang="en-US" sz="1400" b="1" u="sng" dirty="0">
                <a:solidFill>
                  <a:srgbClr val="000000"/>
                </a:solidFill>
              </a:rPr>
              <a:t>Want to Be Treated by a Different Doctor</a:t>
            </a:r>
          </a:p>
        </p:txBody>
      </p:sp>
      <p:sp>
        <p:nvSpPr>
          <p:cNvPr id="48" name="TextBox 47"/>
          <p:cNvSpPr txBox="1"/>
          <p:nvPr/>
        </p:nvSpPr>
        <p:spPr>
          <a:xfrm>
            <a:off x="5129987" y="422859"/>
            <a:ext cx="861646" cy="307777"/>
          </a:xfrm>
          <a:prstGeom prst="rect">
            <a:avLst/>
          </a:prstGeom>
          <a:noFill/>
        </p:spPr>
        <p:txBody>
          <a:bodyPr wrap="square" rtlCol="0">
            <a:spAutoFit/>
          </a:bodyPr>
          <a:lstStyle/>
          <a:p>
            <a:r>
              <a:rPr lang="en-US" sz="1400" b="1" u="sng" dirty="0"/>
              <a:t>Likely</a:t>
            </a:r>
          </a:p>
        </p:txBody>
      </p:sp>
      <p:sp>
        <p:nvSpPr>
          <p:cNvPr id="49" name="TextBox 48"/>
          <p:cNvSpPr txBox="1"/>
          <p:nvPr/>
        </p:nvSpPr>
        <p:spPr>
          <a:xfrm>
            <a:off x="4363103" y="422859"/>
            <a:ext cx="861646" cy="307777"/>
          </a:xfrm>
          <a:prstGeom prst="rect">
            <a:avLst/>
          </a:prstGeom>
          <a:noFill/>
        </p:spPr>
        <p:txBody>
          <a:bodyPr wrap="square" rtlCol="0">
            <a:spAutoFit/>
          </a:bodyPr>
          <a:lstStyle/>
          <a:p>
            <a:r>
              <a:rPr lang="en-US" sz="1400" b="1" u="sng" dirty="0"/>
              <a:t>Unlikely</a:t>
            </a:r>
          </a:p>
        </p:txBody>
      </p:sp>
      <p:sp>
        <p:nvSpPr>
          <p:cNvPr id="3" name="Rectangle 2"/>
          <p:cNvSpPr/>
          <p:nvPr/>
        </p:nvSpPr>
        <p:spPr>
          <a:xfrm>
            <a:off x="33599" y="6480548"/>
            <a:ext cx="7924795" cy="369332"/>
          </a:xfrm>
          <a:prstGeom prst="rect">
            <a:avLst/>
          </a:prstGeom>
        </p:spPr>
        <p:txBody>
          <a:bodyPr wrap="square">
            <a:spAutoFit/>
          </a:bodyPr>
          <a:lstStyle/>
          <a:p>
            <a:r>
              <a:rPr lang="en-US" sz="900" dirty="0">
                <a:solidFill>
                  <a:srgbClr val="000000"/>
                </a:solidFill>
              </a:rPr>
              <a:t>Q8: If you knew the doctor who was treating you had already been on duty for more than 16 hours without sleeping, would you be very likely, somewhat likely, somewhat unlikely, or very unlikely to </a:t>
            </a:r>
            <a:r>
              <a:rPr lang="en-US" sz="900" dirty="0"/>
              <a:t>want to be treated by a different doctor?</a:t>
            </a:r>
          </a:p>
        </p:txBody>
      </p:sp>
      <p:sp>
        <p:nvSpPr>
          <p:cNvPr id="50" name="Rectangle 49"/>
          <p:cNvSpPr>
            <a:spLocks noChangeArrowheads="1"/>
          </p:cNvSpPr>
          <p:nvPr/>
        </p:nvSpPr>
        <p:spPr bwMode="auto">
          <a:xfrm>
            <a:off x="8530406" y="445754"/>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51" name="Text Box 5"/>
          <p:cNvSpPr txBox="1">
            <a:spLocks noChangeArrowheads="1"/>
          </p:cNvSpPr>
          <p:nvPr/>
        </p:nvSpPr>
        <p:spPr bwMode="auto">
          <a:xfrm>
            <a:off x="8542199" y="472969"/>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Net</a:t>
            </a:r>
          </a:p>
        </p:txBody>
      </p:sp>
      <p:sp>
        <p:nvSpPr>
          <p:cNvPr id="52" name="TextBox 49"/>
          <p:cNvSpPr txBox="1"/>
          <p:nvPr/>
        </p:nvSpPr>
        <p:spPr>
          <a:xfrm>
            <a:off x="8534925" y="75832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53" name="TextBox 49"/>
          <p:cNvSpPr txBox="1"/>
          <p:nvPr/>
        </p:nvSpPr>
        <p:spPr>
          <a:xfrm>
            <a:off x="8550393" y="117730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68</a:t>
            </a:r>
          </a:p>
        </p:txBody>
      </p:sp>
      <p:sp>
        <p:nvSpPr>
          <p:cNvPr id="54" name="TextBox 49"/>
          <p:cNvSpPr txBox="1"/>
          <p:nvPr/>
        </p:nvSpPr>
        <p:spPr>
          <a:xfrm>
            <a:off x="8537207" y="139064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78</a:t>
            </a:r>
          </a:p>
        </p:txBody>
      </p:sp>
      <p:sp>
        <p:nvSpPr>
          <p:cNvPr id="55" name="TextBox 49"/>
          <p:cNvSpPr txBox="1"/>
          <p:nvPr/>
        </p:nvSpPr>
        <p:spPr>
          <a:xfrm>
            <a:off x="8530406" y="178218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78</a:t>
            </a:r>
          </a:p>
        </p:txBody>
      </p:sp>
      <p:sp>
        <p:nvSpPr>
          <p:cNvPr id="56" name="TextBox 49"/>
          <p:cNvSpPr txBox="1"/>
          <p:nvPr/>
        </p:nvSpPr>
        <p:spPr>
          <a:xfrm>
            <a:off x="8537207" y="201243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57" name="TextBox 49"/>
          <p:cNvSpPr txBox="1"/>
          <p:nvPr/>
        </p:nvSpPr>
        <p:spPr>
          <a:xfrm>
            <a:off x="8530406" y="241455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78</a:t>
            </a:r>
          </a:p>
        </p:txBody>
      </p:sp>
      <p:sp>
        <p:nvSpPr>
          <p:cNvPr id="58" name="TextBox 49"/>
          <p:cNvSpPr txBox="1"/>
          <p:nvPr/>
        </p:nvSpPr>
        <p:spPr>
          <a:xfrm>
            <a:off x="8537207" y="263554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60" name="TextBox 49"/>
          <p:cNvSpPr txBox="1"/>
          <p:nvPr/>
        </p:nvSpPr>
        <p:spPr>
          <a:xfrm>
            <a:off x="8537207" y="28496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61" name="TextBox 49"/>
          <p:cNvSpPr txBox="1"/>
          <p:nvPr/>
        </p:nvSpPr>
        <p:spPr>
          <a:xfrm>
            <a:off x="8523605" y="326613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62" name="TextBox 49"/>
          <p:cNvSpPr txBox="1"/>
          <p:nvPr/>
        </p:nvSpPr>
        <p:spPr>
          <a:xfrm>
            <a:off x="8530406" y="38696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64</a:t>
            </a:r>
          </a:p>
        </p:txBody>
      </p:sp>
      <p:sp>
        <p:nvSpPr>
          <p:cNvPr id="74" name="TextBox 49"/>
          <p:cNvSpPr txBox="1"/>
          <p:nvPr/>
        </p:nvSpPr>
        <p:spPr>
          <a:xfrm>
            <a:off x="8530406" y="406863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75</a:t>
            </a:r>
          </a:p>
        </p:txBody>
      </p:sp>
      <p:sp>
        <p:nvSpPr>
          <p:cNvPr id="82" name="TextBox 49"/>
          <p:cNvSpPr txBox="1"/>
          <p:nvPr/>
        </p:nvSpPr>
        <p:spPr>
          <a:xfrm>
            <a:off x="8523605" y="344428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83" name="TextBox 49"/>
          <p:cNvSpPr txBox="1"/>
          <p:nvPr/>
        </p:nvSpPr>
        <p:spPr>
          <a:xfrm>
            <a:off x="8523600" y="44951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84" name="TextBox 49"/>
          <p:cNvSpPr txBox="1"/>
          <p:nvPr/>
        </p:nvSpPr>
        <p:spPr>
          <a:xfrm>
            <a:off x="8516794" y="469200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69</a:t>
            </a:r>
          </a:p>
        </p:txBody>
      </p:sp>
      <p:sp>
        <p:nvSpPr>
          <p:cNvPr id="85" name="TextBox 49"/>
          <p:cNvSpPr txBox="1"/>
          <p:nvPr/>
        </p:nvSpPr>
        <p:spPr>
          <a:xfrm>
            <a:off x="8523600" y="48988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77</a:t>
            </a:r>
          </a:p>
        </p:txBody>
      </p:sp>
      <p:sp>
        <p:nvSpPr>
          <p:cNvPr id="86" name="TextBox 49"/>
          <p:cNvSpPr txBox="1"/>
          <p:nvPr/>
        </p:nvSpPr>
        <p:spPr>
          <a:xfrm>
            <a:off x="8553828" y="569384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69</a:t>
            </a:r>
          </a:p>
        </p:txBody>
      </p:sp>
      <p:sp>
        <p:nvSpPr>
          <p:cNvPr id="87" name="TextBox 49"/>
          <p:cNvSpPr txBox="1"/>
          <p:nvPr/>
        </p:nvSpPr>
        <p:spPr>
          <a:xfrm>
            <a:off x="8550393" y="529148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74</a:t>
            </a:r>
          </a:p>
        </p:txBody>
      </p:sp>
      <p:sp>
        <p:nvSpPr>
          <p:cNvPr id="88" name="TextBox 49"/>
          <p:cNvSpPr txBox="1"/>
          <p:nvPr/>
        </p:nvSpPr>
        <p:spPr>
          <a:xfrm>
            <a:off x="8550393" y="54981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Tree>
    <p:extLst>
      <p:ext uri="{BB962C8B-B14F-4D97-AF65-F5344CB8AC3E}">
        <p14:creationId xmlns:p14="http://schemas.microsoft.com/office/powerpoint/2010/main" val="329735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60200445"/>
              </p:ext>
            </p:extLst>
          </p:nvPr>
        </p:nvGraphicFramePr>
        <p:xfrm>
          <a:off x="131078" y="1396520"/>
          <a:ext cx="8894078" cy="503713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31078" y="1858681"/>
            <a:ext cx="8866464" cy="1807308"/>
          </a:xfrm>
          <a:prstGeom prst="rect">
            <a:avLst/>
          </a:prstGeom>
          <a:solidFill>
            <a:schemeClr val="bg1">
              <a:lumMod val="85000"/>
            </a:schemeClr>
          </a:solidFill>
          <a:ln w="25400">
            <a:solidFill>
              <a:schemeClr val="tx1"/>
            </a:solidFill>
            <a:prstDash val="sysDot"/>
          </a:ln>
        </p:spPr>
        <p:txBody>
          <a:bodyPr wrap="square">
            <a:spAutoFit/>
          </a:bodyPr>
          <a:lstStyle/>
          <a:p>
            <a:pPr algn="just"/>
            <a:r>
              <a:rPr lang="en-US" sz="1400" dirty="0"/>
              <a:t>Researchers are conducting an experiment at more than 100 hospitals in the U.S. The hospitals were randomly divided into two groups: In one group, first-year residents are working shifts lasting no more than 16 hours in a row, as currently required by the ACGME. In the other group, first-year residents are allowed to work shifts lasting 28 or more hours in a row without sleep. The researchers want to find out whether patients treated at the hospitals where first-year residents are allowed to work for 28 or more hours in a row are more likely to die or have serious complications compared with patients treated at hospitals where first-year residents work no more than 16 hours in row. </a:t>
            </a:r>
            <a:r>
              <a:rPr lang="en-US" sz="1400" b="1" dirty="0"/>
              <a:t>If you were admitted to one of the hospitals participating in this experiment, would you want to be informed if that hospital was assigned to the group where first-year residents are allowed to work shifts lasting 28 or more hours in a row without sleep?</a:t>
            </a:r>
          </a:p>
        </p:txBody>
      </p:sp>
      <p:sp>
        <p:nvSpPr>
          <p:cNvPr id="2" name="Title 1"/>
          <p:cNvSpPr>
            <a:spLocks noGrp="1"/>
          </p:cNvSpPr>
          <p:nvPr>
            <p:ph type="title"/>
          </p:nvPr>
        </p:nvSpPr>
        <p:spPr>
          <a:xfrm>
            <a:off x="413239" y="228600"/>
            <a:ext cx="8440616" cy="1058863"/>
          </a:xfrm>
        </p:spPr>
        <p:txBody>
          <a:bodyPr/>
          <a:lstStyle/>
          <a:p>
            <a:r>
              <a:rPr lang="en-US" sz="1800" dirty="0" smtClean="0"/>
              <a:t>Respondents </a:t>
            </a:r>
            <a:r>
              <a:rPr lang="en-US" sz="1800" dirty="0"/>
              <a:t>strongly desire to be informed if admitted to an experimental hospital that allows first-year residents to work for 28 or more hours in a row without sleeping.</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14</a:t>
            </a:fld>
            <a:endParaRPr lang="en-US" dirty="0">
              <a:solidFill>
                <a:srgbClr val="000000"/>
              </a:solidFill>
            </a:endParaRPr>
          </a:p>
        </p:txBody>
      </p:sp>
      <p:sp>
        <p:nvSpPr>
          <p:cNvPr id="5" name="Rectangle 4"/>
          <p:cNvSpPr/>
          <p:nvPr/>
        </p:nvSpPr>
        <p:spPr>
          <a:xfrm>
            <a:off x="0" y="6027003"/>
            <a:ext cx="7924800" cy="830997"/>
          </a:xfrm>
          <a:prstGeom prst="rect">
            <a:avLst/>
          </a:prstGeom>
        </p:spPr>
        <p:txBody>
          <a:bodyPr wrap="square">
            <a:spAutoFit/>
          </a:bodyPr>
          <a:lstStyle/>
          <a:p>
            <a:pPr algn="just"/>
            <a:r>
              <a:rPr lang="en-US" sz="800" dirty="0"/>
              <a:t>Q9: Researchers are conducting an experiment at more than 100 hospitals in the U.S. The hospitals were randomly divided into two groups: In one group, first-year residents are working shifts lasting no more than 16 hours in a row, as currently required by the ACGME. In the other group, first-year residents are allowed to work shifts lasting 28 or more hours in a row without sleep. The researchers want to find out whether patients treated at the hospitals where first-year residents are allowed to work for 28 or more hours in a row are more likely to die or have serious complications compared with patients treated at hospitals where first-year residents work no more than 16 hours in row. If you were admitted to one of the hospitals participating in this experiment, would you want to be informed if that hospital was assigned to the group where first-year residents are allowed to work shifts lasting 28 or more hours in a row without sleep?</a:t>
            </a:r>
          </a:p>
        </p:txBody>
      </p:sp>
      <p:sp>
        <p:nvSpPr>
          <p:cNvPr id="10" name="TextBox 9"/>
          <p:cNvSpPr txBox="1"/>
          <p:nvPr/>
        </p:nvSpPr>
        <p:spPr>
          <a:xfrm>
            <a:off x="3007336" y="4006373"/>
            <a:ext cx="723900" cy="461665"/>
          </a:xfrm>
          <a:prstGeom prst="rect">
            <a:avLst/>
          </a:prstGeom>
          <a:noFill/>
        </p:spPr>
        <p:txBody>
          <a:bodyPr wrap="square" rtlCol="0">
            <a:spAutoFit/>
          </a:bodyPr>
          <a:lstStyle/>
          <a:p>
            <a:r>
              <a:rPr lang="en-US" sz="2400" b="1" i="1" dirty="0">
                <a:solidFill>
                  <a:schemeClr val="tx2"/>
                </a:solidFill>
              </a:rPr>
              <a:t>+70</a:t>
            </a:r>
          </a:p>
        </p:txBody>
      </p:sp>
    </p:spTree>
    <p:extLst>
      <p:ext uri="{BB962C8B-B14F-4D97-AF65-F5344CB8AC3E}">
        <p14:creationId xmlns:p14="http://schemas.microsoft.com/office/powerpoint/2010/main" val="422628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976666" cy="5920601"/>
          </a:xfrm>
        </p:spPr>
        <p:txBody>
          <a:bodyPr/>
          <a:lstStyle/>
          <a:p>
            <a:pPr algn="l"/>
            <a:r>
              <a:rPr lang="en-US" sz="1800" dirty="0"/>
              <a:t>Strong majorities of all demographics want to be informed if admitted to an experimental hospital that allows first-year residents to work 28 or more hours in a row without sleeping. Independents are slightly less supportive than </a:t>
            </a:r>
            <a:r>
              <a:rPr lang="en-US" sz="1800" dirty="0" smtClean="0"/>
              <a:t>respondents </a:t>
            </a:r>
            <a:r>
              <a:rPr lang="en-US" sz="1800" dirty="0"/>
              <a:t>overall.</a:t>
            </a:r>
          </a:p>
        </p:txBody>
      </p:sp>
      <p:graphicFrame>
        <p:nvGraphicFramePr>
          <p:cNvPr id="5" name="Object 4"/>
          <p:cNvGraphicFramePr>
            <a:graphicFrameLocks noChangeAspect="1"/>
          </p:cNvGraphicFramePr>
          <p:nvPr>
            <p:extLst>
              <p:ext uri="{D42A27DB-BD31-4B8C-83A1-F6EECF244321}">
                <p14:modId xmlns:p14="http://schemas.microsoft.com/office/powerpoint/2010/main" val="1997069010"/>
              </p:ext>
            </p:extLst>
          </p:nvPr>
        </p:nvGraphicFramePr>
        <p:xfrm>
          <a:off x="1524000" y="228600"/>
          <a:ext cx="6400800" cy="58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auto">
          <a:xfrm>
            <a:off x="7938407"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8" name="Text Box 5"/>
          <p:cNvSpPr txBox="1">
            <a:spLocks noChangeArrowheads="1"/>
          </p:cNvSpPr>
          <p:nvPr/>
        </p:nvSpPr>
        <p:spPr bwMode="auto">
          <a:xfrm>
            <a:off x="7950200" y="484415"/>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Undec.</a:t>
            </a:r>
          </a:p>
        </p:txBody>
      </p:sp>
      <p:sp>
        <p:nvSpPr>
          <p:cNvPr id="10" name="TextBox 49"/>
          <p:cNvSpPr txBox="1"/>
          <p:nvPr/>
        </p:nvSpPr>
        <p:spPr>
          <a:xfrm>
            <a:off x="7942926" y="76977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12" name="TextBox 49"/>
          <p:cNvSpPr txBox="1"/>
          <p:nvPr/>
        </p:nvSpPr>
        <p:spPr>
          <a:xfrm>
            <a:off x="7958394" y="11887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3" name="TextBox 49"/>
          <p:cNvSpPr txBox="1"/>
          <p:nvPr/>
        </p:nvSpPr>
        <p:spPr>
          <a:xfrm>
            <a:off x="7945208" y="140209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14" name="TextBox 49"/>
          <p:cNvSpPr txBox="1"/>
          <p:nvPr/>
        </p:nvSpPr>
        <p:spPr>
          <a:xfrm>
            <a:off x="7938407" y="179363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5" name="TextBox 49"/>
          <p:cNvSpPr txBox="1"/>
          <p:nvPr/>
        </p:nvSpPr>
        <p:spPr>
          <a:xfrm>
            <a:off x="7945208" y="202388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16" name="TextBox 49"/>
          <p:cNvSpPr txBox="1"/>
          <p:nvPr/>
        </p:nvSpPr>
        <p:spPr>
          <a:xfrm>
            <a:off x="7938407" y="242599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17" name="TextBox 49"/>
          <p:cNvSpPr txBox="1"/>
          <p:nvPr/>
        </p:nvSpPr>
        <p:spPr>
          <a:xfrm>
            <a:off x="7945208" y="264699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8" name="TextBox 49"/>
          <p:cNvSpPr txBox="1"/>
          <p:nvPr/>
        </p:nvSpPr>
        <p:spPr>
          <a:xfrm>
            <a:off x="7945208" y="28611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19" name="TextBox 49"/>
          <p:cNvSpPr txBox="1"/>
          <p:nvPr/>
        </p:nvSpPr>
        <p:spPr>
          <a:xfrm>
            <a:off x="7931606" y="327758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0" name="TextBox 49"/>
          <p:cNvSpPr txBox="1"/>
          <p:nvPr/>
        </p:nvSpPr>
        <p:spPr>
          <a:xfrm>
            <a:off x="7938407" y="38810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1" name="TextBox 49"/>
          <p:cNvSpPr txBox="1"/>
          <p:nvPr/>
        </p:nvSpPr>
        <p:spPr>
          <a:xfrm>
            <a:off x="7938407" y="408008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2" name="TextBox 49"/>
          <p:cNvSpPr txBox="1"/>
          <p:nvPr/>
        </p:nvSpPr>
        <p:spPr>
          <a:xfrm>
            <a:off x="7931606" y="34557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4" name="TextBox 49"/>
          <p:cNvSpPr txBox="1"/>
          <p:nvPr/>
        </p:nvSpPr>
        <p:spPr>
          <a:xfrm>
            <a:off x="7931601" y="450658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1</a:t>
            </a:r>
          </a:p>
        </p:txBody>
      </p:sp>
      <p:sp>
        <p:nvSpPr>
          <p:cNvPr id="25" name="TextBox 49"/>
          <p:cNvSpPr txBox="1"/>
          <p:nvPr/>
        </p:nvSpPr>
        <p:spPr>
          <a:xfrm>
            <a:off x="7924795" y="470345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6" name="TextBox 49"/>
          <p:cNvSpPr txBox="1"/>
          <p:nvPr/>
        </p:nvSpPr>
        <p:spPr>
          <a:xfrm>
            <a:off x="7931601" y="49102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7" name="TextBox 49"/>
          <p:cNvSpPr txBox="1"/>
          <p:nvPr/>
        </p:nvSpPr>
        <p:spPr>
          <a:xfrm>
            <a:off x="7954272" y="571284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2</a:t>
            </a:r>
          </a:p>
        </p:txBody>
      </p:sp>
      <p:sp>
        <p:nvSpPr>
          <p:cNvPr id="28" name="TextBox 49"/>
          <p:cNvSpPr txBox="1"/>
          <p:nvPr/>
        </p:nvSpPr>
        <p:spPr>
          <a:xfrm>
            <a:off x="7958394" y="531804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9" name="TextBox 49"/>
          <p:cNvSpPr txBox="1"/>
          <p:nvPr/>
        </p:nvSpPr>
        <p:spPr>
          <a:xfrm>
            <a:off x="7958394" y="55247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75" name="TextBox 74"/>
          <p:cNvSpPr txBox="1"/>
          <p:nvPr/>
        </p:nvSpPr>
        <p:spPr>
          <a:xfrm>
            <a:off x="20413" y="39469"/>
            <a:ext cx="9061899" cy="307777"/>
          </a:xfrm>
          <a:prstGeom prst="rect">
            <a:avLst/>
          </a:prstGeom>
          <a:noFill/>
        </p:spPr>
        <p:txBody>
          <a:bodyPr wrap="square" rtlCol="0">
            <a:spAutoFit/>
          </a:bodyPr>
          <a:lstStyle/>
          <a:p>
            <a:pPr lvl="0" algn="ctr">
              <a:defRPr sz="1400" b="1" i="0" u="sng" strike="noStrike" kern="1200" baseline="0">
                <a:solidFill>
                  <a:srgbClr val="000000"/>
                </a:solidFill>
                <a:latin typeface="Calibri"/>
                <a:ea typeface="Calibri"/>
                <a:cs typeface="Calibri"/>
              </a:defRPr>
            </a:pPr>
            <a:r>
              <a:rPr lang="en-US" sz="1400" b="1" u="sng" dirty="0"/>
              <a:t>Desire to Be Informed If Admitted to an Experimental Hospital That Allows First-Year Residents to Work 28+ Hours</a:t>
            </a:r>
          </a:p>
        </p:txBody>
      </p:sp>
      <p:sp>
        <p:nvSpPr>
          <p:cNvPr id="48" name="TextBox 47"/>
          <p:cNvSpPr txBox="1"/>
          <p:nvPr/>
        </p:nvSpPr>
        <p:spPr>
          <a:xfrm>
            <a:off x="5129987" y="422859"/>
            <a:ext cx="861646" cy="307777"/>
          </a:xfrm>
          <a:prstGeom prst="rect">
            <a:avLst/>
          </a:prstGeom>
          <a:noFill/>
        </p:spPr>
        <p:txBody>
          <a:bodyPr wrap="square" rtlCol="0">
            <a:spAutoFit/>
          </a:bodyPr>
          <a:lstStyle/>
          <a:p>
            <a:r>
              <a:rPr lang="en-US" sz="1400" b="1" u="sng" dirty="0"/>
              <a:t>Support</a:t>
            </a:r>
          </a:p>
        </p:txBody>
      </p:sp>
      <p:sp>
        <p:nvSpPr>
          <p:cNvPr id="49" name="TextBox 48"/>
          <p:cNvSpPr txBox="1"/>
          <p:nvPr/>
        </p:nvSpPr>
        <p:spPr>
          <a:xfrm>
            <a:off x="4363103" y="422859"/>
            <a:ext cx="861646" cy="307777"/>
          </a:xfrm>
          <a:prstGeom prst="rect">
            <a:avLst/>
          </a:prstGeom>
          <a:noFill/>
        </p:spPr>
        <p:txBody>
          <a:bodyPr wrap="square" rtlCol="0">
            <a:spAutoFit/>
          </a:bodyPr>
          <a:lstStyle/>
          <a:p>
            <a:r>
              <a:rPr lang="en-US" sz="1400" b="1" u="sng" dirty="0"/>
              <a:t>Oppose</a:t>
            </a:r>
          </a:p>
        </p:txBody>
      </p:sp>
      <p:sp>
        <p:nvSpPr>
          <p:cNvPr id="3" name="Rectangle 2"/>
          <p:cNvSpPr/>
          <p:nvPr/>
        </p:nvSpPr>
        <p:spPr>
          <a:xfrm>
            <a:off x="20413" y="6027350"/>
            <a:ext cx="7924795" cy="830997"/>
          </a:xfrm>
          <a:prstGeom prst="rect">
            <a:avLst/>
          </a:prstGeom>
        </p:spPr>
        <p:txBody>
          <a:bodyPr wrap="square">
            <a:spAutoFit/>
          </a:bodyPr>
          <a:lstStyle/>
          <a:p>
            <a:pPr algn="just"/>
            <a:r>
              <a:rPr lang="en-US" sz="800" dirty="0"/>
              <a:t>Q9: Researchers are conducting an experiment at more than 100 hospitals in the U.S. The hospitals were randomly divided into two groups: In one group, first-year residents are working shifts lasting no more than 16 hours in a row, as currently required by the ACGME. In the other group, first-year residents are allowed to work shifts lasting 28 or more hours in a row without sleep. The researchers want to find out whether patients treated at the hospitals where first-year residents are allowed to work for 28 or more hours in a row are more likely to die or have serious complications compared with patients treated at hospitals where first-year residents work no more than 16 hours in row. If you were admitted to one of the hospitals participating in this experiment, would you want to be informed if that hospital was assigned to the group where first-year residents are allowed to work shifts lasting 28 or more hours in a row without sleep?</a:t>
            </a:r>
          </a:p>
        </p:txBody>
      </p:sp>
      <p:sp>
        <p:nvSpPr>
          <p:cNvPr id="50" name="Rectangle 49"/>
          <p:cNvSpPr>
            <a:spLocks noChangeArrowheads="1"/>
          </p:cNvSpPr>
          <p:nvPr/>
        </p:nvSpPr>
        <p:spPr bwMode="auto">
          <a:xfrm>
            <a:off x="8530406" y="445754"/>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51" name="Text Box 5"/>
          <p:cNvSpPr txBox="1">
            <a:spLocks noChangeArrowheads="1"/>
          </p:cNvSpPr>
          <p:nvPr/>
        </p:nvSpPr>
        <p:spPr bwMode="auto">
          <a:xfrm>
            <a:off x="8542199" y="472969"/>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Net</a:t>
            </a:r>
          </a:p>
        </p:txBody>
      </p:sp>
      <p:sp>
        <p:nvSpPr>
          <p:cNvPr id="52" name="TextBox 49"/>
          <p:cNvSpPr txBox="1"/>
          <p:nvPr/>
        </p:nvSpPr>
        <p:spPr>
          <a:xfrm>
            <a:off x="8534925" y="75832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53" name="TextBox 49"/>
          <p:cNvSpPr txBox="1"/>
          <p:nvPr/>
        </p:nvSpPr>
        <p:spPr>
          <a:xfrm>
            <a:off x="8550393" y="117730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64</a:t>
            </a:r>
          </a:p>
        </p:txBody>
      </p:sp>
      <p:sp>
        <p:nvSpPr>
          <p:cNvPr id="54" name="TextBox 49"/>
          <p:cNvSpPr txBox="1"/>
          <p:nvPr/>
        </p:nvSpPr>
        <p:spPr>
          <a:xfrm>
            <a:off x="8537207" y="139064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76</a:t>
            </a:r>
          </a:p>
        </p:txBody>
      </p:sp>
      <p:sp>
        <p:nvSpPr>
          <p:cNvPr id="55" name="TextBox 49"/>
          <p:cNvSpPr txBox="1"/>
          <p:nvPr/>
        </p:nvSpPr>
        <p:spPr>
          <a:xfrm>
            <a:off x="8530406" y="178218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70</a:t>
            </a:r>
          </a:p>
        </p:txBody>
      </p:sp>
      <p:sp>
        <p:nvSpPr>
          <p:cNvPr id="56" name="TextBox 49"/>
          <p:cNvSpPr txBox="1"/>
          <p:nvPr/>
        </p:nvSpPr>
        <p:spPr>
          <a:xfrm>
            <a:off x="8537207" y="201243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
        <p:nvSpPr>
          <p:cNvPr id="57" name="TextBox 49"/>
          <p:cNvSpPr txBox="1"/>
          <p:nvPr/>
        </p:nvSpPr>
        <p:spPr>
          <a:xfrm>
            <a:off x="8530406" y="241455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73</a:t>
            </a:r>
          </a:p>
        </p:txBody>
      </p:sp>
      <p:sp>
        <p:nvSpPr>
          <p:cNvPr id="58" name="TextBox 49"/>
          <p:cNvSpPr txBox="1"/>
          <p:nvPr/>
        </p:nvSpPr>
        <p:spPr>
          <a:xfrm>
            <a:off x="8537207" y="263554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62</a:t>
            </a:r>
          </a:p>
        </p:txBody>
      </p:sp>
      <p:sp>
        <p:nvSpPr>
          <p:cNvPr id="60" name="TextBox 49"/>
          <p:cNvSpPr txBox="1"/>
          <p:nvPr/>
        </p:nvSpPr>
        <p:spPr>
          <a:xfrm>
            <a:off x="8537207" y="28496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74</a:t>
            </a:r>
          </a:p>
        </p:txBody>
      </p:sp>
      <p:sp>
        <p:nvSpPr>
          <p:cNvPr id="61" name="TextBox 49"/>
          <p:cNvSpPr txBox="1"/>
          <p:nvPr/>
        </p:nvSpPr>
        <p:spPr>
          <a:xfrm>
            <a:off x="8523605" y="326613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77</a:t>
            </a:r>
          </a:p>
        </p:txBody>
      </p:sp>
      <p:sp>
        <p:nvSpPr>
          <p:cNvPr id="62" name="TextBox 49"/>
          <p:cNvSpPr txBox="1"/>
          <p:nvPr/>
        </p:nvSpPr>
        <p:spPr>
          <a:xfrm>
            <a:off x="8530406" y="38696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66</a:t>
            </a:r>
          </a:p>
        </p:txBody>
      </p:sp>
      <p:sp>
        <p:nvSpPr>
          <p:cNvPr id="74" name="TextBox 49"/>
          <p:cNvSpPr txBox="1"/>
          <p:nvPr/>
        </p:nvSpPr>
        <p:spPr>
          <a:xfrm>
            <a:off x="8530406" y="406863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71</a:t>
            </a:r>
          </a:p>
        </p:txBody>
      </p:sp>
      <p:sp>
        <p:nvSpPr>
          <p:cNvPr id="82" name="TextBox 49"/>
          <p:cNvSpPr txBox="1"/>
          <p:nvPr/>
        </p:nvSpPr>
        <p:spPr>
          <a:xfrm>
            <a:off x="8523605" y="344428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64</a:t>
            </a:r>
          </a:p>
        </p:txBody>
      </p:sp>
      <p:sp>
        <p:nvSpPr>
          <p:cNvPr id="83" name="TextBox 49"/>
          <p:cNvSpPr txBox="1"/>
          <p:nvPr/>
        </p:nvSpPr>
        <p:spPr>
          <a:xfrm>
            <a:off x="8523600" y="44951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67</a:t>
            </a:r>
          </a:p>
        </p:txBody>
      </p:sp>
      <p:sp>
        <p:nvSpPr>
          <p:cNvPr id="84" name="TextBox 49"/>
          <p:cNvSpPr txBox="1"/>
          <p:nvPr/>
        </p:nvSpPr>
        <p:spPr>
          <a:xfrm>
            <a:off x="8516794" y="469200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72</a:t>
            </a:r>
          </a:p>
        </p:txBody>
      </p:sp>
      <p:sp>
        <p:nvSpPr>
          <p:cNvPr id="85" name="TextBox 49"/>
          <p:cNvSpPr txBox="1"/>
          <p:nvPr/>
        </p:nvSpPr>
        <p:spPr>
          <a:xfrm>
            <a:off x="8523600" y="48988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74</a:t>
            </a:r>
          </a:p>
        </p:txBody>
      </p:sp>
      <p:sp>
        <p:nvSpPr>
          <p:cNvPr id="86" name="TextBox 49"/>
          <p:cNvSpPr txBox="1"/>
          <p:nvPr/>
        </p:nvSpPr>
        <p:spPr>
          <a:xfrm>
            <a:off x="8546271" y="57014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78</a:t>
            </a:r>
          </a:p>
        </p:txBody>
      </p:sp>
      <p:sp>
        <p:nvSpPr>
          <p:cNvPr id="87" name="TextBox 49"/>
          <p:cNvSpPr txBox="1"/>
          <p:nvPr/>
        </p:nvSpPr>
        <p:spPr>
          <a:xfrm>
            <a:off x="8550393" y="530660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68</a:t>
            </a:r>
          </a:p>
        </p:txBody>
      </p:sp>
      <p:sp>
        <p:nvSpPr>
          <p:cNvPr id="88" name="TextBox 49"/>
          <p:cNvSpPr txBox="1"/>
          <p:nvPr/>
        </p:nvSpPr>
        <p:spPr>
          <a:xfrm>
            <a:off x="8550393" y="551326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69</a:t>
            </a:r>
          </a:p>
        </p:txBody>
      </p:sp>
    </p:spTree>
    <p:extLst>
      <p:ext uri="{BB962C8B-B14F-4D97-AF65-F5344CB8AC3E}">
        <p14:creationId xmlns:p14="http://schemas.microsoft.com/office/powerpoint/2010/main" val="321475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 majority of </a:t>
            </a:r>
            <a:r>
              <a:rPr lang="en-US" sz="2000" dirty="0" smtClean="0"/>
              <a:t>respondents </a:t>
            </a:r>
            <a:r>
              <a:rPr lang="en-US" sz="2000" dirty="0"/>
              <a:t>believe that medical residents work twelve to twenty hour shifts.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16</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4247048659"/>
              </p:ext>
            </p:extLst>
          </p:nvPr>
        </p:nvGraphicFramePr>
        <p:xfrm>
          <a:off x="483576" y="1552881"/>
          <a:ext cx="8469923" cy="437631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88502"/>
            <a:ext cx="7924800" cy="261610"/>
          </a:xfrm>
          <a:prstGeom prst="rect">
            <a:avLst/>
          </a:prstGeom>
        </p:spPr>
        <p:txBody>
          <a:bodyPr wrap="square">
            <a:spAutoFit/>
          </a:bodyPr>
          <a:lstStyle/>
          <a:p>
            <a:r>
              <a:rPr lang="en-US" sz="1100" dirty="0">
                <a:cs typeface="Times New Roman" panose="02020603050405020304" pitchFamily="18" charset="0"/>
              </a:rPr>
              <a:t>Q2: </a:t>
            </a:r>
            <a:r>
              <a:rPr lang="en-US" sz="1100" dirty="0"/>
              <a:t>On average, if you had to guess, how many hours in a row do you think medical residents actually work on a typical shift?</a:t>
            </a:r>
          </a:p>
        </p:txBody>
      </p:sp>
      <p:sp>
        <p:nvSpPr>
          <p:cNvPr id="3" name="Right Brace 2"/>
          <p:cNvSpPr/>
          <p:nvPr/>
        </p:nvSpPr>
        <p:spPr bwMode="auto">
          <a:xfrm rot="16200000">
            <a:off x="5129581" y="1713761"/>
            <a:ext cx="268794" cy="1849900"/>
          </a:xfrm>
          <a:prstGeom prst="rightBrace">
            <a:avLst/>
          </a:prstGeom>
          <a:noFill/>
          <a:ln w="19050" cap="flat" cmpd="sng" algn="ctr">
            <a:solidFill>
              <a:srgbClr val="0085B4"/>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TextBox 6"/>
          <p:cNvSpPr txBox="1"/>
          <p:nvPr/>
        </p:nvSpPr>
        <p:spPr>
          <a:xfrm>
            <a:off x="4977716" y="2104204"/>
            <a:ext cx="572523" cy="400110"/>
          </a:xfrm>
          <a:prstGeom prst="rect">
            <a:avLst/>
          </a:prstGeom>
          <a:noFill/>
        </p:spPr>
        <p:txBody>
          <a:bodyPr wrap="square" rtlCol="0">
            <a:spAutoFit/>
          </a:bodyPr>
          <a:lstStyle/>
          <a:p>
            <a:pPr algn="ctr"/>
            <a:r>
              <a:rPr lang="en-US" sz="2000" b="1" dirty="0">
                <a:solidFill>
                  <a:schemeClr val="tx2"/>
                </a:solidFill>
              </a:rPr>
              <a:t>52</a:t>
            </a:r>
          </a:p>
        </p:txBody>
      </p:sp>
    </p:spTree>
    <p:extLst>
      <p:ext uri="{BB962C8B-B14F-4D97-AF65-F5344CB8AC3E}">
        <p14:creationId xmlns:p14="http://schemas.microsoft.com/office/powerpoint/2010/main" val="419615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611206" y="2435469"/>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z="2000" dirty="0"/>
              <a:t>While most </a:t>
            </a:r>
            <a:r>
              <a:rPr lang="en-US" sz="2000" dirty="0" smtClean="0"/>
              <a:t>respondents </a:t>
            </a:r>
            <a:r>
              <a:rPr lang="en-US" sz="2000" dirty="0"/>
              <a:t>think medical residents are working 12 to 20 hour shifts, a large majority think shifts </a:t>
            </a:r>
            <a:r>
              <a:rPr lang="en-US" sz="2000" u="sng" dirty="0"/>
              <a:t>should</a:t>
            </a:r>
            <a:r>
              <a:rPr lang="en-US" sz="2000" dirty="0"/>
              <a:t> be a maximum of 12 hours or less.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17</a:t>
            </a:fld>
            <a:endParaRPr lang="en-US" dirty="0">
              <a:solidFill>
                <a:srgbClr val="000000"/>
              </a:solidFill>
            </a:endParaRPr>
          </a:p>
        </p:txBody>
      </p:sp>
      <p:graphicFrame>
        <p:nvGraphicFramePr>
          <p:cNvPr id="7" name="Chart 6"/>
          <p:cNvGraphicFramePr/>
          <p:nvPr>
            <p:extLst>
              <p:ext uri="{D42A27DB-BD31-4B8C-83A1-F6EECF244321}">
                <p14:modId xmlns:p14="http://schemas.microsoft.com/office/powerpoint/2010/main" val="2473293321"/>
              </p:ext>
            </p:extLst>
          </p:nvPr>
        </p:nvGraphicFramePr>
        <p:xfrm>
          <a:off x="190500" y="1552881"/>
          <a:ext cx="8763000" cy="437631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9201" y="6380900"/>
            <a:ext cx="7924800" cy="430887"/>
          </a:xfrm>
          <a:prstGeom prst="rect">
            <a:avLst/>
          </a:prstGeom>
        </p:spPr>
        <p:txBody>
          <a:bodyPr wrap="square">
            <a:spAutoFit/>
          </a:bodyPr>
          <a:lstStyle/>
          <a:p>
            <a:r>
              <a:rPr lang="en-US" sz="1100" dirty="0">
                <a:cs typeface="Times New Roman" panose="02020603050405020304" pitchFamily="18" charset="0"/>
              </a:rPr>
              <a:t>Q2: </a:t>
            </a:r>
            <a:r>
              <a:rPr lang="en-US" sz="1100" dirty="0"/>
              <a:t>On average, if you had to guess, how many hours in a row do you think medical residents actually work on a typical shift?</a:t>
            </a:r>
          </a:p>
          <a:p>
            <a:r>
              <a:rPr lang="en-US" sz="1100" dirty="0">
                <a:cs typeface="Times New Roman" panose="02020603050405020304" pitchFamily="18" charset="0"/>
              </a:rPr>
              <a:t>Q3: </a:t>
            </a:r>
            <a:r>
              <a:rPr lang="en-US" sz="1100" dirty="0"/>
              <a:t>And what do you think should be the maximum number of hours in a row medical residents should work on any given shift?</a:t>
            </a:r>
          </a:p>
        </p:txBody>
      </p:sp>
      <p:sp>
        <p:nvSpPr>
          <p:cNvPr id="9" name="TextBox 8"/>
          <p:cNvSpPr txBox="1"/>
          <p:nvPr/>
        </p:nvSpPr>
        <p:spPr>
          <a:xfrm>
            <a:off x="535755" y="5286552"/>
            <a:ext cx="746035" cy="738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Less than eight</a:t>
            </a:r>
          </a:p>
        </p:txBody>
      </p:sp>
      <p:sp>
        <p:nvSpPr>
          <p:cNvPr id="14" name="TextBox 13"/>
          <p:cNvSpPr txBox="1"/>
          <p:nvPr/>
        </p:nvSpPr>
        <p:spPr>
          <a:xfrm>
            <a:off x="1822939" y="5308768"/>
            <a:ext cx="632555" cy="30777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Eight</a:t>
            </a:r>
          </a:p>
        </p:txBody>
      </p:sp>
      <p:sp>
        <p:nvSpPr>
          <p:cNvPr id="15" name="TextBox 14"/>
          <p:cNvSpPr txBox="1"/>
          <p:nvPr/>
        </p:nvSpPr>
        <p:spPr>
          <a:xfrm>
            <a:off x="2900781" y="5286552"/>
            <a:ext cx="815542" cy="5232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Nine to eleven</a:t>
            </a:r>
          </a:p>
        </p:txBody>
      </p:sp>
      <p:sp>
        <p:nvSpPr>
          <p:cNvPr id="16" name="TextBox 15"/>
          <p:cNvSpPr txBox="1"/>
          <p:nvPr/>
        </p:nvSpPr>
        <p:spPr>
          <a:xfrm>
            <a:off x="4175706" y="5300078"/>
            <a:ext cx="798937" cy="30777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Twelve</a:t>
            </a:r>
          </a:p>
        </p:txBody>
      </p:sp>
      <p:sp>
        <p:nvSpPr>
          <p:cNvPr id="17" name="TextBox 16"/>
          <p:cNvSpPr txBox="1"/>
          <p:nvPr/>
        </p:nvSpPr>
        <p:spPr>
          <a:xfrm>
            <a:off x="5342015" y="5286551"/>
            <a:ext cx="870837" cy="738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Thirteen to twenty</a:t>
            </a:r>
          </a:p>
        </p:txBody>
      </p:sp>
      <p:sp>
        <p:nvSpPr>
          <p:cNvPr id="18" name="TextBox 17"/>
          <p:cNvSpPr txBox="1"/>
          <p:nvPr/>
        </p:nvSpPr>
        <p:spPr>
          <a:xfrm>
            <a:off x="6522379" y="5282289"/>
            <a:ext cx="896405" cy="7603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More than twenty</a:t>
            </a:r>
          </a:p>
        </p:txBody>
      </p:sp>
      <p:sp>
        <p:nvSpPr>
          <p:cNvPr id="19" name="TextBox 18"/>
          <p:cNvSpPr txBox="1"/>
          <p:nvPr/>
        </p:nvSpPr>
        <p:spPr>
          <a:xfrm>
            <a:off x="7834546" y="5286551"/>
            <a:ext cx="809298" cy="738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t>Don’t know/</a:t>
            </a:r>
            <a:br>
              <a:rPr lang="en-US" sz="1400" b="1" dirty="0"/>
            </a:br>
            <a:r>
              <a:rPr lang="en-US" sz="1400" b="1" dirty="0"/>
              <a:t>refused</a:t>
            </a:r>
          </a:p>
        </p:txBody>
      </p:sp>
      <p:cxnSp>
        <p:nvCxnSpPr>
          <p:cNvPr id="5" name="Straight Connector 4"/>
          <p:cNvCxnSpPr/>
          <p:nvPr/>
        </p:nvCxnSpPr>
        <p:spPr bwMode="auto">
          <a:xfrm>
            <a:off x="1538653" y="2435469"/>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763714" y="2435469"/>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3979983" y="2435469"/>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5187460" y="2435469"/>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386145" y="2439915"/>
            <a:ext cx="0" cy="3493730"/>
          </a:xfrm>
          <a:prstGeom prst="line">
            <a:avLst/>
          </a:prstGeom>
          <a:solidFill>
            <a:srgbClr val="EAEAEA"/>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919706" y="2973791"/>
            <a:ext cx="1829679" cy="646331"/>
          </a:xfrm>
          <a:prstGeom prst="rect">
            <a:avLst/>
          </a:prstGeom>
          <a:solidFill>
            <a:schemeClr val="bg1"/>
          </a:solidFill>
          <a:ln w="15875">
            <a:solidFill>
              <a:schemeClr val="tx1"/>
            </a:solidFill>
          </a:ln>
        </p:spPr>
        <p:txBody>
          <a:bodyPr wrap="square" rtlCol="0">
            <a:spAutoFit/>
          </a:bodyPr>
          <a:lstStyle/>
          <a:p>
            <a:r>
              <a:rPr lang="en-US" b="1" dirty="0">
                <a:solidFill>
                  <a:schemeClr val="tx2"/>
                </a:solidFill>
              </a:rPr>
              <a:t>Perception </a:t>
            </a:r>
            <a:br>
              <a:rPr lang="en-US" b="1" dirty="0">
                <a:solidFill>
                  <a:schemeClr val="tx2"/>
                </a:solidFill>
              </a:rPr>
            </a:br>
            <a:r>
              <a:rPr lang="en-US" b="1" dirty="0">
                <a:solidFill>
                  <a:schemeClr val="bg2"/>
                </a:solidFill>
              </a:rPr>
              <a:t>Ideal Maximum</a:t>
            </a:r>
          </a:p>
        </p:txBody>
      </p:sp>
    </p:spTree>
    <p:extLst>
      <p:ext uri="{BB962C8B-B14F-4D97-AF65-F5344CB8AC3E}">
        <p14:creationId xmlns:p14="http://schemas.microsoft.com/office/powerpoint/2010/main" val="149217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18</a:t>
            </a:fld>
            <a:endParaRPr lang="en-US" dirty="0">
              <a:solidFill>
                <a:srgbClr val="000000"/>
              </a:solidFill>
            </a:endParaRPr>
          </a:p>
        </p:txBody>
      </p:sp>
      <p:graphicFrame>
        <p:nvGraphicFramePr>
          <p:cNvPr id="12" name="Object 4"/>
          <p:cNvGraphicFramePr>
            <a:graphicFrameLocks noChangeAspect="1"/>
          </p:cNvGraphicFramePr>
          <p:nvPr>
            <p:extLst>
              <p:ext uri="{D42A27DB-BD31-4B8C-83A1-F6EECF244321}">
                <p14:modId xmlns:p14="http://schemas.microsoft.com/office/powerpoint/2010/main" val="27448637"/>
              </p:ext>
            </p:extLst>
          </p:nvPr>
        </p:nvGraphicFramePr>
        <p:xfrm>
          <a:off x="194062" y="1565765"/>
          <a:ext cx="8264138" cy="475883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30949" y="6492296"/>
            <a:ext cx="7924800" cy="261610"/>
          </a:xfrm>
          <a:prstGeom prst="rect">
            <a:avLst/>
          </a:prstGeom>
        </p:spPr>
        <p:txBody>
          <a:bodyPr wrap="square">
            <a:spAutoFit/>
          </a:bodyPr>
          <a:lstStyle/>
          <a:p>
            <a:r>
              <a:rPr lang="en-US" sz="1100" dirty="0">
                <a:cs typeface="Times New Roman" panose="02020603050405020304" pitchFamily="18" charset="0"/>
              </a:rPr>
              <a:t>Q3: </a:t>
            </a:r>
            <a:r>
              <a:rPr lang="en-US" sz="1100" dirty="0"/>
              <a:t>And what do you think should be the maximum number of hours in a row medical residents should work on any given shift?</a:t>
            </a:r>
          </a:p>
        </p:txBody>
      </p:sp>
      <p:sp>
        <p:nvSpPr>
          <p:cNvPr id="7" name="Title 1"/>
          <p:cNvSpPr txBox="1">
            <a:spLocks/>
          </p:cNvSpPr>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just"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a:lstStyle>
          <a:p>
            <a:r>
              <a:rPr lang="en-US" sz="2000" dirty="0"/>
              <a:t>Women want shorter shifts than men. A plurality of women believe that the ideal maximum shift length is eight hours, while a plurality of men believe the ideal maximum length is twelve hours.</a:t>
            </a:r>
            <a:endParaRPr lang="en-US" sz="2000" kern="0" dirty="0"/>
          </a:p>
        </p:txBody>
      </p:sp>
      <p:sp>
        <p:nvSpPr>
          <p:cNvPr id="5" name="Oval 4"/>
          <p:cNvSpPr/>
          <p:nvPr/>
        </p:nvSpPr>
        <p:spPr bwMode="auto">
          <a:xfrm>
            <a:off x="7680960" y="2988526"/>
            <a:ext cx="346900" cy="34690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0" name="Oval 9"/>
          <p:cNvSpPr/>
          <p:nvPr/>
        </p:nvSpPr>
        <p:spPr bwMode="auto">
          <a:xfrm>
            <a:off x="2893369" y="3924519"/>
            <a:ext cx="346900" cy="34690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09313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133600"/>
            <a:ext cx="3218688" cy="1371600"/>
          </a:xfrm>
          <a:prstGeom prst="rect">
            <a:avLst/>
          </a:prstGeom>
        </p:spPr>
      </p:pic>
      <p:sp>
        <p:nvSpPr>
          <p:cNvPr id="5" name="TextBox 4"/>
          <p:cNvSpPr txBox="1"/>
          <p:nvPr/>
        </p:nvSpPr>
        <p:spPr>
          <a:xfrm>
            <a:off x="4267200" y="2133600"/>
            <a:ext cx="3581400" cy="3416320"/>
          </a:xfrm>
          <a:prstGeom prst="rect">
            <a:avLst/>
          </a:prstGeom>
          <a:noFill/>
        </p:spPr>
        <p:txBody>
          <a:bodyPr wrap="square" rtlCol="0">
            <a:spAutoFit/>
          </a:bodyPr>
          <a:lstStyle/>
          <a:p>
            <a:r>
              <a:rPr lang="en-US" dirty="0"/>
              <a:t>David Mermin</a:t>
            </a:r>
          </a:p>
          <a:p>
            <a:r>
              <a:rPr lang="en-US" dirty="0">
                <a:hlinkClick r:id="rId3"/>
              </a:rPr>
              <a:t>dmermin@lakeresearch.com</a:t>
            </a:r>
            <a:endParaRPr lang="en-US" dirty="0"/>
          </a:p>
          <a:p>
            <a:endParaRPr lang="en-US" dirty="0"/>
          </a:p>
          <a:p>
            <a:r>
              <a:rPr lang="en-US" dirty="0"/>
              <a:t>Zoe Grotophorst</a:t>
            </a:r>
          </a:p>
          <a:p>
            <a:r>
              <a:rPr lang="en-US" dirty="0">
                <a:hlinkClick r:id="rId4"/>
              </a:rPr>
              <a:t>zgrotophorst@lakeresearch.com</a:t>
            </a:r>
            <a:endParaRPr lang="en-US" dirty="0"/>
          </a:p>
          <a:p>
            <a:endParaRPr lang="en-US" dirty="0"/>
          </a:p>
          <a:p>
            <a:r>
              <a:rPr lang="en-US" dirty="0"/>
              <a:t>Pooja Patel</a:t>
            </a:r>
          </a:p>
          <a:p>
            <a:r>
              <a:rPr lang="en-US" dirty="0">
                <a:hlinkClick r:id="rId5"/>
              </a:rPr>
              <a:t>ppatel@lakeresearch.com</a:t>
            </a:r>
            <a:r>
              <a:rPr lang="en-US" dirty="0"/>
              <a:t> </a:t>
            </a:r>
          </a:p>
          <a:p>
            <a:endParaRPr lang="en-US" dirty="0"/>
          </a:p>
          <a:p>
            <a:r>
              <a:rPr lang="en-US" dirty="0" err="1"/>
              <a:t>Celinda</a:t>
            </a:r>
            <a:r>
              <a:rPr lang="en-US" dirty="0"/>
              <a:t> Lake</a:t>
            </a:r>
          </a:p>
          <a:p>
            <a:r>
              <a:rPr lang="en-US" dirty="0">
                <a:hlinkClick r:id="rId6"/>
              </a:rPr>
              <a:t>clake@lakeresearch.com</a:t>
            </a:r>
            <a:r>
              <a:rPr lang="en-US" dirty="0"/>
              <a:t> </a:t>
            </a:r>
          </a:p>
          <a:p>
            <a:endParaRPr lang="en-US" dirty="0"/>
          </a:p>
        </p:txBody>
      </p:sp>
    </p:spTree>
    <p:extLst>
      <p:ext uri="{BB962C8B-B14F-4D97-AF65-F5344CB8AC3E}">
        <p14:creationId xmlns:p14="http://schemas.microsoft.com/office/powerpoint/2010/main" val="238038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of Survey</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a:t>
            </a:fld>
            <a:endParaRPr lang="en-US" dirty="0">
              <a:solidFill>
                <a:srgbClr val="000000"/>
              </a:solidFill>
            </a:endParaRPr>
          </a:p>
        </p:txBody>
      </p:sp>
      <p:sp>
        <p:nvSpPr>
          <p:cNvPr id="5" name="Rectangle 4"/>
          <p:cNvSpPr>
            <a:spLocks noGrp="1" noChangeArrowheads="1"/>
          </p:cNvSpPr>
          <p:nvPr/>
        </p:nvSpPr>
        <p:spPr bwMode="auto">
          <a:xfrm>
            <a:off x="685800" y="1290638"/>
            <a:ext cx="7772400" cy="495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algn="just" eaLnBrk="1" hangingPunct="1">
              <a:spcBef>
                <a:spcPts val="1800"/>
              </a:spcBef>
              <a:buClr>
                <a:srgbClr val="0085B4"/>
              </a:buClr>
            </a:pPr>
            <a:r>
              <a:rPr lang="en-US" sz="1800" dirty="0">
                <a:solidFill>
                  <a:srgbClr val="000000"/>
                </a:solidFill>
              </a:rPr>
              <a:t>Lake Research Partners designed and administered this survey that was conducted by telephone using professional interviewers. The survey reached a total of 500 likely </a:t>
            </a:r>
            <a:r>
              <a:rPr lang="en-US" sz="1800" dirty="0" smtClean="0">
                <a:solidFill>
                  <a:srgbClr val="000000"/>
                </a:solidFill>
              </a:rPr>
              <a:t>voters </a:t>
            </a:r>
            <a:r>
              <a:rPr lang="en-US" sz="1800" dirty="0">
                <a:solidFill>
                  <a:srgbClr val="000000"/>
                </a:solidFill>
              </a:rPr>
              <a:t>nationwide. The survey was conducted July 20-24, 2016. The margin of error for this poll is </a:t>
            </a:r>
            <a:r>
              <a:rPr lang="en-US" sz="1800" dirty="0"/>
              <a:t>+/-4.4%.</a:t>
            </a:r>
          </a:p>
          <a:p>
            <a:pPr algn="just" eaLnBrk="1" hangingPunct="1">
              <a:spcBef>
                <a:spcPts val="1800"/>
              </a:spcBef>
              <a:buClr>
                <a:srgbClr val="0085B4"/>
              </a:buClr>
            </a:pPr>
            <a:r>
              <a:rPr lang="en-US" sz="1800" dirty="0">
                <a:solidFill>
                  <a:srgbClr val="000000"/>
                </a:solidFill>
              </a:rPr>
              <a:t>In interpreting survey results, all sample surveys are subject to possible sampling error – that is, the results of a survey may differ from those that would be obtained if the entire population were interviewed. The size of the sampling error depends upon both the total number of respondents in the survey and the </a:t>
            </a:r>
            <a:r>
              <a:rPr lang="en-US" sz="1800" dirty="0"/>
              <a:t>percentage distribution of responses to a particular question. For example, if a response to a given question which all respondents answered was 50%, we could be 95% confident that the true percentage would fall within plus or minus 4.4% of this percentage, or between 45.6% and 54.4%. Of course, the sampling error is greater for subgroups.</a:t>
            </a:r>
          </a:p>
        </p:txBody>
      </p:sp>
    </p:spTree>
    <p:extLst>
      <p:ext uri="{BB962C8B-B14F-4D97-AF65-F5344CB8AC3E}">
        <p14:creationId xmlns:p14="http://schemas.microsoft.com/office/powerpoint/2010/main" val="248086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723009" y="1353491"/>
            <a:ext cx="7662530" cy="4603883"/>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93" name="Rectangle 92"/>
          <p:cNvSpPr/>
          <p:nvPr/>
        </p:nvSpPr>
        <p:spPr>
          <a:xfrm>
            <a:off x="928466" y="2036204"/>
            <a:ext cx="1317625"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47" name="TextBox 93"/>
          <p:cNvSpPr txBox="1">
            <a:spLocks noChangeArrowheads="1"/>
          </p:cNvSpPr>
          <p:nvPr/>
        </p:nvSpPr>
        <p:spPr bwMode="auto">
          <a:xfrm>
            <a:off x="952912" y="1647941"/>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GENDER</a:t>
            </a:r>
          </a:p>
        </p:txBody>
      </p:sp>
      <p:pic>
        <p:nvPicPr>
          <p:cNvPr id="159748" name="Picture 9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704753" y="2209241"/>
            <a:ext cx="36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95"/>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1114203" y="2199716"/>
            <a:ext cx="371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Box 96"/>
          <p:cNvSpPr txBox="1">
            <a:spLocks noChangeArrowheads="1"/>
          </p:cNvSpPr>
          <p:nvPr/>
        </p:nvSpPr>
        <p:spPr bwMode="auto">
          <a:xfrm>
            <a:off x="933228" y="3014104"/>
            <a:ext cx="741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0085B4"/>
                </a:solidFill>
                <a:latin typeface="Calibri"/>
                <a:ea typeface="ＭＳ Ｐゴシック" charset="0"/>
                <a:cs typeface="Arial" charset="0"/>
              </a:rPr>
              <a:t>48%</a:t>
            </a:r>
          </a:p>
        </p:txBody>
      </p:sp>
      <p:sp>
        <p:nvSpPr>
          <p:cNvPr id="159751" name="TextBox 97"/>
          <p:cNvSpPr txBox="1">
            <a:spLocks noChangeArrowheads="1"/>
          </p:cNvSpPr>
          <p:nvPr/>
        </p:nvSpPr>
        <p:spPr bwMode="auto">
          <a:xfrm>
            <a:off x="1560291" y="3014104"/>
            <a:ext cx="65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D1B46E"/>
                </a:solidFill>
                <a:latin typeface="Calibri"/>
                <a:ea typeface="ＭＳ Ｐゴシック" charset="0"/>
                <a:cs typeface="Arial" charset="0"/>
              </a:rPr>
              <a:t>52%</a:t>
            </a:r>
          </a:p>
        </p:txBody>
      </p:sp>
      <p:cxnSp>
        <p:nvCxnSpPr>
          <p:cNvPr id="146" name="Straight Connector 145"/>
          <p:cNvCxnSpPr/>
          <p:nvPr/>
        </p:nvCxnSpPr>
        <p:spPr>
          <a:xfrm>
            <a:off x="1004666" y="3061729"/>
            <a:ext cx="5397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1599978" y="3061729"/>
            <a:ext cx="54133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83" name="TextBox 129"/>
          <p:cNvSpPr txBox="1">
            <a:spLocks noChangeArrowheads="1"/>
          </p:cNvSpPr>
          <p:nvPr/>
        </p:nvSpPr>
        <p:spPr bwMode="auto">
          <a:xfrm>
            <a:off x="6523369" y="1432696"/>
            <a:ext cx="1571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PARTY</a:t>
            </a:r>
          </a:p>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IDENTIFICATION</a:t>
            </a:r>
          </a:p>
        </p:txBody>
      </p:sp>
      <p:sp>
        <p:nvSpPr>
          <p:cNvPr id="99" name="Rectangle 98"/>
          <p:cNvSpPr/>
          <p:nvPr/>
        </p:nvSpPr>
        <p:spPr>
          <a:xfrm>
            <a:off x="4692017" y="2043292"/>
            <a:ext cx="1696720"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53" name="TextBox 99"/>
          <p:cNvSpPr txBox="1">
            <a:spLocks noChangeArrowheads="1"/>
          </p:cNvSpPr>
          <p:nvPr/>
        </p:nvSpPr>
        <p:spPr bwMode="auto">
          <a:xfrm>
            <a:off x="4702177" y="1655029"/>
            <a:ext cx="1686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AGE</a:t>
            </a:r>
          </a:p>
        </p:txBody>
      </p:sp>
      <p:sp>
        <p:nvSpPr>
          <p:cNvPr id="151" name="Rectangle 150"/>
          <p:cNvSpPr/>
          <p:nvPr/>
        </p:nvSpPr>
        <p:spPr>
          <a:xfrm>
            <a:off x="2464187" y="1874027"/>
            <a:ext cx="1950286" cy="167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805" name="TextBox 151"/>
          <p:cNvSpPr txBox="1">
            <a:spLocks noChangeArrowheads="1"/>
          </p:cNvSpPr>
          <p:nvPr/>
        </p:nvSpPr>
        <p:spPr bwMode="auto">
          <a:xfrm>
            <a:off x="2169049" y="1529022"/>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RACE</a:t>
            </a:r>
          </a:p>
        </p:txBody>
      </p:sp>
      <p:cxnSp>
        <p:nvCxnSpPr>
          <p:cNvPr id="161" name="Straight Connector 160"/>
          <p:cNvCxnSpPr/>
          <p:nvPr/>
        </p:nvCxnSpPr>
        <p:spPr>
          <a:xfrm>
            <a:off x="2575449" y="221373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809" name="TextBox 155"/>
          <p:cNvSpPr txBox="1">
            <a:spLocks noChangeArrowheads="1"/>
          </p:cNvSpPr>
          <p:nvPr/>
        </p:nvSpPr>
        <p:spPr bwMode="auto">
          <a:xfrm>
            <a:off x="3760761" y="1901617"/>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70%</a:t>
            </a:r>
          </a:p>
        </p:txBody>
      </p:sp>
      <p:cxnSp>
        <p:nvCxnSpPr>
          <p:cNvPr id="120" name="Straight Connector 119"/>
          <p:cNvCxnSpPr/>
          <p:nvPr/>
        </p:nvCxnSpPr>
        <p:spPr>
          <a:xfrm>
            <a:off x="2579457" y="2537875"/>
            <a:ext cx="175367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2579457" y="2862020"/>
            <a:ext cx="175367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4" name="Rectangle 153"/>
          <p:cNvSpPr/>
          <p:nvPr/>
        </p:nvSpPr>
        <p:spPr>
          <a:xfrm>
            <a:off x="6594491" y="2033910"/>
            <a:ext cx="1531142" cy="3590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159746" name="Group 159745"/>
          <p:cNvGrpSpPr/>
          <p:nvPr/>
        </p:nvGrpSpPr>
        <p:grpSpPr>
          <a:xfrm>
            <a:off x="6807327" y="2488713"/>
            <a:ext cx="1159852" cy="2675099"/>
            <a:chOff x="7590942" y="2308635"/>
            <a:chExt cx="1159852" cy="1861572"/>
          </a:xfrm>
        </p:grpSpPr>
        <p:sp>
          <p:nvSpPr>
            <p:cNvPr id="159786" name="TextBox 132"/>
            <p:cNvSpPr txBox="1">
              <a:spLocks noChangeArrowheads="1"/>
            </p:cNvSpPr>
            <p:nvPr/>
          </p:nvSpPr>
          <p:spPr bwMode="auto">
            <a:xfrm>
              <a:off x="8283456" y="2308635"/>
              <a:ext cx="402354" cy="1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35%</a:t>
              </a:r>
            </a:p>
          </p:txBody>
        </p:sp>
        <p:sp>
          <p:nvSpPr>
            <p:cNvPr id="159787" name="TextBox 133"/>
            <p:cNvSpPr txBox="1">
              <a:spLocks noChangeArrowheads="1"/>
            </p:cNvSpPr>
            <p:nvPr/>
          </p:nvSpPr>
          <p:spPr bwMode="auto">
            <a:xfrm>
              <a:off x="8283456" y="3209809"/>
              <a:ext cx="402354" cy="1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ctr" defTabSz="457200" eaLnBrk="1" hangingPunct="1">
                <a:defRPr sz="1800" b="1">
                  <a:solidFill>
                    <a:srgbClr val="6B6F72"/>
                  </a:solidFill>
                  <a:latin typeface="Arial" charset="0"/>
                  <a:ea typeface="ＭＳ Ｐゴシック" charset="0"/>
                  <a:cs typeface="Arial" charset="0"/>
                </a:defRPr>
              </a:lvl1pPr>
              <a:lvl2pPr marL="742950" indent="-285750" defTabSz="457200" eaLnBrk="0" hangingPunct="0"/>
              <a:lvl3pPr marL="1143000" indent="-228600" defTabSz="457200" eaLnBrk="0" hangingPunct="0"/>
              <a:lvl4pPr marL="1600200" indent="-228600" defTabSz="457200" eaLnBrk="0" hangingPunct="0"/>
              <a:lvl5pPr marL="2057400" indent="-228600" defTabSz="4572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pPr>
              <a:r>
                <a:rPr lang="en-US" dirty="0">
                  <a:latin typeface="Calibri"/>
                  <a:sym typeface="Gill Sans" charset="0"/>
                </a:rPr>
                <a:t>31%</a:t>
              </a:r>
            </a:p>
          </p:txBody>
        </p:sp>
        <p:sp>
          <p:nvSpPr>
            <p:cNvPr id="159798" name="TextBox 144"/>
            <p:cNvSpPr txBox="1">
              <a:spLocks noChangeArrowheads="1"/>
            </p:cNvSpPr>
            <p:nvPr/>
          </p:nvSpPr>
          <p:spPr bwMode="auto">
            <a:xfrm>
              <a:off x="8283456" y="3977446"/>
              <a:ext cx="402354" cy="1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35%</a:t>
              </a:r>
            </a:p>
          </p:txBody>
        </p:sp>
        <p:cxnSp>
          <p:nvCxnSpPr>
            <p:cNvPr id="155" name="Straight Connector 154"/>
            <p:cNvCxnSpPr/>
            <p:nvPr/>
          </p:nvCxnSpPr>
          <p:spPr>
            <a:xfrm>
              <a:off x="7590942" y="2872957"/>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7590942" y="3802941"/>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783823" y="2200080"/>
            <a:ext cx="1457727" cy="1173621"/>
            <a:chOff x="1778366" y="2080295"/>
            <a:chExt cx="1457727" cy="1173621"/>
          </a:xfrm>
        </p:grpSpPr>
        <p:sp>
          <p:nvSpPr>
            <p:cNvPr id="159758" name="TextBox 104"/>
            <p:cNvSpPr txBox="1">
              <a:spLocks noChangeArrowheads="1"/>
            </p:cNvSpPr>
            <p:nvPr/>
          </p:nvSpPr>
          <p:spPr bwMode="auto">
            <a:xfrm>
              <a:off x="1778366" y="209568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Under 30</a:t>
              </a:r>
            </a:p>
          </p:txBody>
        </p:sp>
        <p:sp>
          <p:nvSpPr>
            <p:cNvPr id="159761" name="TextBox 107"/>
            <p:cNvSpPr txBox="1">
              <a:spLocks noChangeArrowheads="1"/>
            </p:cNvSpPr>
            <p:nvPr/>
          </p:nvSpPr>
          <p:spPr bwMode="auto">
            <a:xfrm>
              <a:off x="2880226" y="20802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0085B4">
                      <a:lumMod val="75000"/>
                    </a:srgbClr>
                  </a:solidFill>
                  <a:latin typeface="Calibri"/>
                  <a:ea typeface="ＭＳ Ｐゴシック" charset="0"/>
                  <a:cs typeface="Arial" charset="0"/>
                </a:rPr>
                <a:t>15%</a:t>
              </a:r>
            </a:p>
          </p:txBody>
        </p:sp>
        <p:cxnSp>
          <p:nvCxnSpPr>
            <p:cNvPr id="166" name="Straight Connector 165"/>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7" name="TextBox 103"/>
            <p:cNvSpPr txBox="1">
              <a:spLocks noChangeArrowheads="1"/>
            </p:cNvSpPr>
            <p:nvPr/>
          </p:nvSpPr>
          <p:spPr bwMode="auto">
            <a:xfrm>
              <a:off x="1908207" y="2327533"/>
              <a:ext cx="419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30-39</a:t>
              </a:r>
            </a:p>
          </p:txBody>
        </p:sp>
        <p:sp>
          <p:nvSpPr>
            <p:cNvPr id="159760" name="TextBox 106"/>
            <p:cNvSpPr txBox="1">
              <a:spLocks noChangeArrowheads="1"/>
            </p:cNvSpPr>
            <p:nvPr/>
          </p:nvSpPr>
          <p:spPr bwMode="auto">
            <a:xfrm>
              <a:off x="2880226" y="23121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0085B4">
                      <a:lumMod val="75000"/>
                    </a:srgbClr>
                  </a:solidFill>
                  <a:latin typeface="Calibri"/>
                  <a:ea typeface="ＭＳ Ｐゴシック" charset="0"/>
                  <a:cs typeface="Arial" charset="0"/>
                </a:rPr>
                <a:t>14%</a:t>
              </a:r>
            </a:p>
          </p:txBody>
        </p:sp>
        <p:cxnSp>
          <p:nvCxnSpPr>
            <p:cNvPr id="167" name="Straight Connector 166"/>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6" name="TextBox 102"/>
            <p:cNvSpPr txBox="1">
              <a:spLocks noChangeArrowheads="1"/>
            </p:cNvSpPr>
            <p:nvPr/>
          </p:nvSpPr>
          <p:spPr bwMode="auto">
            <a:xfrm>
              <a:off x="1908207" y="2559383"/>
              <a:ext cx="419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40-49</a:t>
              </a:r>
            </a:p>
          </p:txBody>
        </p:sp>
        <p:sp>
          <p:nvSpPr>
            <p:cNvPr id="159759" name="TextBox 105"/>
            <p:cNvSpPr txBox="1">
              <a:spLocks noChangeArrowheads="1"/>
            </p:cNvSpPr>
            <p:nvPr/>
          </p:nvSpPr>
          <p:spPr bwMode="auto">
            <a:xfrm>
              <a:off x="2880226" y="25439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0085B4">
                      <a:lumMod val="75000"/>
                    </a:srgbClr>
                  </a:solidFill>
                  <a:latin typeface="Calibri"/>
                  <a:ea typeface="ＭＳ Ｐゴシック" charset="0"/>
                  <a:cs typeface="Arial" charset="0"/>
                </a:rPr>
                <a:t>16%</a:t>
              </a:r>
            </a:p>
          </p:txBody>
        </p:sp>
        <p:cxnSp>
          <p:nvCxnSpPr>
            <p:cNvPr id="168" name="Straight Connector 16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4" name="TextBox 100"/>
            <p:cNvSpPr txBox="1">
              <a:spLocks noChangeArrowheads="1"/>
            </p:cNvSpPr>
            <p:nvPr/>
          </p:nvSpPr>
          <p:spPr bwMode="auto">
            <a:xfrm>
              <a:off x="2880225" y="27758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Calibri"/>
                  <a:ea typeface="ＭＳ Ｐゴシック" charset="0"/>
                  <a:cs typeface="Arial" charset="0"/>
                </a:rPr>
                <a:t>29%</a:t>
              </a:r>
            </a:p>
          </p:txBody>
        </p:sp>
        <p:sp>
          <p:nvSpPr>
            <p:cNvPr id="159755" name="TextBox 101"/>
            <p:cNvSpPr txBox="1">
              <a:spLocks noChangeArrowheads="1"/>
            </p:cNvSpPr>
            <p:nvPr/>
          </p:nvSpPr>
          <p:spPr bwMode="auto">
            <a:xfrm>
              <a:off x="1908206" y="2791233"/>
              <a:ext cx="419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50-64</a:t>
              </a:r>
            </a:p>
          </p:txBody>
        </p:sp>
        <p:cxnSp>
          <p:nvCxnSpPr>
            <p:cNvPr id="169" name="Straight Connector 168"/>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2" name="TextBox 100"/>
            <p:cNvSpPr txBox="1">
              <a:spLocks noChangeArrowheads="1"/>
            </p:cNvSpPr>
            <p:nvPr/>
          </p:nvSpPr>
          <p:spPr bwMode="auto">
            <a:xfrm>
              <a:off x="2880225" y="30076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Calibri"/>
                  <a:ea typeface="ＭＳ Ｐゴシック" charset="0"/>
                  <a:cs typeface="Arial" charset="0"/>
                </a:rPr>
                <a:t>25%</a:t>
              </a:r>
            </a:p>
          </p:txBody>
        </p:sp>
        <p:sp>
          <p:nvSpPr>
            <p:cNvPr id="114" name="TextBox 101"/>
            <p:cNvSpPr txBox="1">
              <a:spLocks noChangeArrowheads="1"/>
            </p:cNvSpPr>
            <p:nvPr/>
          </p:nvSpPr>
          <p:spPr bwMode="auto">
            <a:xfrm>
              <a:off x="2031870" y="3023083"/>
              <a:ext cx="2725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65+</a:t>
              </a:r>
            </a:p>
          </p:txBody>
        </p:sp>
        <p:cxnSp>
          <p:nvCxnSpPr>
            <p:cNvPr id="122" name="Straight Connector 121"/>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29"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E8B6B573-FBA4-4A83-975A-0A4E4CFDB00B}" type="slidenum">
              <a:rPr lang="en-US" sz="900">
                <a:solidFill>
                  <a:srgbClr val="000000"/>
                </a:solidFill>
                <a:latin typeface="Calibri"/>
              </a:rPr>
              <a:pPr eaLnBrk="1" hangingPunct="1"/>
              <a:t>3</a:t>
            </a:fld>
            <a:endParaRPr lang="en-US" sz="900" dirty="0">
              <a:solidFill>
                <a:srgbClr val="000000"/>
              </a:solidFill>
              <a:latin typeface="Calibri"/>
            </a:endParaRPr>
          </a:p>
        </p:txBody>
      </p:sp>
      <p:pic>
        <p:nvPicPr>
          <p:cNvPr id="81" name="Picture 80"/>
          <p:cNvPicPr>
            <a:picLocks noChangeAspect="1"/>
          </p:cNvPicPr>
          <p:nvPr/>
        </p:nvPicPr>
        <p:blipFill rotWithShape="1">
          <a:blip r:embed="rId5">
            <a:clrChange>
              <a:clrFrom>
                <a:srgbClr val="FFFFFF"/>
              </a:clrFrom>
              <a:clrTo>
                <a:srgbClr val="FFFFFF">
                  <a:alpha val="0"/>
                </a:srgbClr>
              </a:clrTo>
            </a:clrChange>
          </a:blip>
          <a:srcRect t="24478" r="67699" b="5893"/>
          <a:stretch/>
        </p:blipFill>
        <p:spPr>
          <a:xfrm>
            <a:off x="6693074" y="2139337"/>
            <a:ext cx="635793" cy="914400"/>
          </a:xfrm>
          <a:prstGeom prst="rect">
            <a:avLst/>
          </a:prstGeom>
        </p:spPr>
      </p:pic>
      <p:pic>
        <p:nvPicPr>
          <p:cNvPr id="195" name="Picture 194"/>
          <p:cNvPicPr>
            <a:picLocks noChangeAspect="1"/>
          </p:cNvPicPr>
          <p:nvPr/>
        </p:nvPicPr>
        <p:blipFill rotWithShape="1">
          <a:blip r:embed="rId5"/>
          <a:srcRect l="68957" t="34269" b="16773"/>
          <a:stretch/>
        </p:blipFill>
        <p:spPr>
          <a:xfrm>
            <a:off x="6726075" y="4899848"/>
            <a:ext cx="579350" cy="609600"/>
          </a:xfrm>
          <a:prstGeom prst="rect">
            <a:avLst/>
          </a:prstGeom>
        </p:spPr>
      </p:pic>
      <p:pic>
        <p:nvPicPr>
          <p:cNvPr id="196" name="Picture 195"/>
          <p:cNvPicPr>
            <a:picLocks noChangeAspect="1"/>
          </p:cNvPicPr>
          <p:nvPr/>
        </p:nvPicPr>
        <p:blipFill rotWithShape="1">
          <a:blip r:embed="rId5">
            <a:clrChange>
              <a:clrFrom>
                <a:srgbClr val="FFFFFF"/>
              </a:clrFrom>
              <a:clrTo>
                <a:srgbClr val="FFFFFF">
                  <a:alpha val="0"/>
                </a:srgbClr>
              </a:clrTo>
            </a:clrChange>
          </a:blip>
          <a:srcRect l="32301" t="24478" r="31769" b="5893"/>
          <a:stretch/>
        </p:blipFill>
        <p:spPr>
          <a:xfrm>
            <a:off x="6697282" y="3680648"/>
            <a:ext cx="569752" cy="736650"/>
          </a:xfrm>
          <a:prstGeom prst="rect">
            <a:avLst/>
          </a:prstGeom>
        </p:spPr>
      </p:pic>
      <p:sp>
        <p:nvSpPr>
          <p:cNvPr id="197" name="TextBox 104"/>
          <p:cNvSpPr txBox="1">
            <a:spLocks noChangeArrowheads="1"/>
          </p:cNvSpPr>
          <p:nvPr/>
        </p:nvSpPr>
        <p:spPr bwMode="auto">
          <a:xfrm>
            <a:off x="7363705" y="2720969"/>
            <a:ext cx="6193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Calibri"/>
                <a:ea typeface="ＭＳ Ｐゴシック" charset="0"/>
                <a:cs typeface="Arial" charset="0"/>
              </a:rPr>
              <a:t>Democrat</a:t>
            </a:r>
          </a:p>
        </p:txBody>
      </p:sp>
      <p:sp>
        <p:nvSpPr>
          <p:cNvPr id="199" name="TextBox 104"/>
          <p:cNvSpPr txBox="1">
            <a:spLocks noChangeArrowheads="1"/>
          </p:cNvSpPr>
          <p:nvPr/>
        </p:nvSpPr>
        <p:spPr bwMode="auto">
          <a:xfrm>
            <a:off x="7326889" y="4104850"/>
            <a:ext cx="6929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Calibri"/>
                <a:ea typeface="ＭＳ Ｐゴシック" charset="0"/>
                <a:cs typeface="Arial" charset="0"/>
              </a:rPr>
              <a:t>Republican</a:t>
            </a:r>
          </a:p>
        </p:txBody>
      </p:sp>
      <p:sp>
        <p:nvSpPr>
          <p:cNvPr id="200" name="TextBox 104"/>
          <p:cNvSpPr txBox="1">
            <a:spLocks noChangeArrowheads="1"/>
          </p:cNvSpPr>
          <p:nvPr/>
        </p:nvSpPr>
        <p:spPr bwMode="auto">
          <a:xfrm>
            <a:off x="7273325" y="5253352"/>
            <a:ext cx="8000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Calibri"/>
                <a:ea typeface="ＭＳ Ｐゴシック" charset="0"/>
                <a:cs typeface="Arial" charset="0"/>
              </a:rPr>
              <a:t>Independent</a:t>
            </a:r>
          </a:p>
        </p:txBody>
      </p:sp>
      <p:sp>
        <p:nvSpPr>
          <p:cNvPr id="206" name="TextBox 104"/>
          <p:cNvSpPr txBox="1">
            <a:spLocks noChangeArrowheads="1"/>
          </p:cNvSpPr>
          <p:nvPr/>
        </p:nvSpPr>
        <p:spPr bwMode="auto">
          <a:xfrm>
            <a:off x="2797952" y="1938518"/>
            <a:ext cx="4589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White</a:t>
            </a:r>
          </a:p>
        </p:txBody>
      </p:sp>
      <p:sp>
        <p:nvSpPr>
          <p:cNvPr id="208" name="TextBox 104"/>
          <p:cNvSpPr txBox="1">
            <a:spLocks noChangeArrowheads="1"/>
          </p:cNvSpPr>
          <p:nvPr/>
        </p:nvSpPr>
        <p:spPr bwMode="auto">
          <a:xfrm>
            <a:off x="2836218" y="2273798"/>
            <a:ext cx="382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Black</a:t>
            </a:r>
          </a:p>
        </p:txBody>
      </p:sp>
      <p:sp>
        <p:nvSpPr>
          <p:cNvPr id="209" name="TextBox 104"/>
          <p:cNvSpPr txBox="1">
            <a:spLocks noChangeArrowheads="1"/>
          </p:cNvSpPr>
          <p:nvPr/>
        </p:nvSpPr>
        <p:spPr bwMode="auto">
          <a:xfrm>
            <a:off x="2802162" y="2619238"/>
            <a:ext cx="45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Latino</a:t>
            </a:r>
          </a:p>
        </p:txBody>
      </p:sp>
      <p:sp>
        <p:nvSpPr>
          <p:cNvPr id="210" name="TextBox 104"/>
          <p:cNvSpPr txBox="1">
            <a:spLocks noChangeArrowheads="1"/>
          </p:cNvSpPr>
          <p:nvPr/>
        </p:nvSpPr>
        <p:spPr bwMode="auto">
          <a:xfrm>
            <a:off x="2829601" y="2924038"/>
            <a:ext cx="3956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Asian</a:t>
            </a:r>
          </a:p>
        </p:txBody>
      </p:sp>
      <p:cxnSp>
        <p:nvCxnSpPr>
          <p:cNvPr id="213" name="Straight Connector 212"/>
          <p:cNvCxnSpPr/>
          <p:nvPr/>
        </p:nvCxnSpPr>
        <p:spPr>
          <a:xfrm>
            <a:off x="2579457" y="3194243"/>
            <a:ext cx="175367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14" name="TextBox 104"/>
          <p:cNvSpPr txBox="1">
            <a:spLocks noChangeArrowheads="1"/>
          </p:cNvSpPr>
          <p:nvPr/>
        </p:nvSpPr>
        <p:spPr bwMode="auto">
          <a:xfrm>
            <a:off x="2826474" y="3254574"/>
            <a:ext cx="425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Calibri"/>
                <a:ea typeface="ＭＳ Ｐゴシック" charset="0"/>
                <a:cs typeface="Arial" charset="0"/>
              </a:rPr>
              <a:t>Other</a:t>
            </a:r>
          </a:p>
        </p:txBody>
      </p:sp>
      <p:sp>
        <p:nvSpPr>
          <p:cNvPr id="215" name="TextBox 155"/>
          <p:cNvSpPr txBox="1">
            <a:spLocks noChangeArrowheads="1"/>
          </p:cNvSpPr>
          <p:nvPr/>
        </p:nvSpPr>
        <p:spPr bwMode="auto">
          <a:xfrm>
            <a:off x="3760761" y="2229277"/>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12%</a:t>
            </a:r>
          </a:p>
        </p:txBody>
      </p:sp>
      <p:sp>
        <p:nvSpPr>
          <p:cNvPr id="224" name="TextBox 155"/>
          <p:cNvSpPr txBox="1">
            <a:spLocks noChangeArrowheads="1"/>
          </p:cNvSpPr>
          <p:nvPr/>
        </p:nvSpPr>
        <p:spPr bwMode="auto">
          <a:xfrm>
            <a:off x="3760761" y="2556937"/>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11%</a:t>
            </a:r>
          </a:p>
        </p:txBody>
      </p:sp>
      <p:sp>
        <p:nvSpPr>
          <p:cNvPr id="225" name="TextBox 155"/>
          <p:cNvSpPr txBox="1">
            <a:spLocks noChangeArrowheads="1"/>
          </p:cNvSpPr>
          <p:nvPr/>
        </p:nvSpPr>
        <p:spPr bwMode="auto">
          <a:xfrm>
            <a:off x="3819270" y="2884597"/>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3%</a:t>
            </a:r>
          </a:p>
        </p:txBody>
      </p:sp>
      <p:sp>
        <p:nvSpPr>
          <p:cNvPr id="226" name="TextBox 155"/>
          <p:cNvSpPr txBox="1">
            <a:spLocks noChangeArrowheads="1"/>
          </p:cNvSpPr>
          <p:nvPr/>
        </p:nvSpPr>
        <p:spPr bwMode="auto">
          <a:xfrm>
            <a:off x="3830837" y="3212208"/>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Calibri"/>
                <a:ea typeface="ＭＳ Ｐゴシック" charset="0"/>
                <a:cs typeface="Arial" charset="0"/>
              </a:rPr>
              <a:t>4%</a:t>
            </a:r>
          </a:p>
        </p:txBody>
      </p:sp>
      <p:sp>
        <p:nvSpPr>
          <p:cNvPr id="227" name="Rectangle 226"/>
          <p:cNvSpPr/>
          <p:nvPr/>
        </p:nvSpPr>
        <p:spPr>
          <a:xfrm>
            <a:off x="1017680" y="3961578"/>
            <a:ext cx="5341373" cy="1677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228" name="TextBox 151"/>
          <p:cNvSpPr txBox="1">
            <a:spLocks noChangeArrowheads="1"/>
          </p:cNvSpPr>
          <p:nvPr/>
        </p:nvSpPr>
        <p:spPr bwMode="auto">
          <a:xfrm>
            <a:off x="2399020" y="3613006"/>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Calibri"/>
                <a:ea typeface="ＭＳ Ｐゴシック" charset="0"/>
                <a:cs typeface="Arial" charset="0"/>
              </a:rPr>
              <a:t>REGION</a:t>
            </a:r>
          </a:p>
        </p:txBody>
      </p:sp>
      <p:sp>
        <p:nvSpPr>
          <p:cNvPr id="232" name="TextBox 107"/>
          <p:cNvSpPr txBox="1">
            <a:spLocks noChangeArrowheads="1"/>
          </p:cNvSpPr>
          <p:nvPr/>
        </p:nvSpPr>
        <p:spPr bwMode="auto">
          <a:xfrm>
            <a:off x="2468527" y="4045199"/>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5%</a:t>
            </a:r>
          </a:p>
        </p:txBody>
      </p:sp>
      <p:cxnSp>
        <p:nvCxnSpPr>
          <p:cNvPr id="233" name="Straight Connector 232"/>
          <p:cNvCxnSpPr/>
          <p:nvPr/>
        </p:nvCxnSpPr>
        <p:spPr bwMode="auto">
          <a:xfrm>
            <a:off x="2160276" y="4196304"/>
            <a:ext cx="19018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40" name="TextBox 107"/>
          <p:cNvSpPr txBox="1">
            <a:spLocks noChangeArrowheads="1"/>
          </p:cNvSpPr>
          <p:nvPr/>
        </p:nvSpPr>
        <p:spPr bwMode="auto">
          <a:xfrm>
            <a:off x="2424051" y="4606646"/>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13%</a:t>
            </a:r>
          </a:p>
        </p:txBody>
      </p:sp>
      <p:cxnSp>
        <p:nvCxnSpPr>
          <p:cNvPr id="241" name="Straight Connector 240"/>
          <p:cNvCxnSpPr/>
          <p:nvPr/>
        </p:nvCxnSpPr>
        <p:spPr bwMode="auto">
          <a:xfrm>
            <a:off x="1819896" y="4772192"/>
            <a:ext cx="51991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42" name="TextBox 107"/>
          <p:cNvSpPr txBox="1">
            <a:spLocks noChangeArrowheads="1"/>
          </p:cNvSpPr>
          <p:nvPr/>
        </p:nvSpPr>
        <p:spPr bwMode="auto">
          <a:xfrm>
            <a:off x="2408995" y="5163812"/>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16%</a:t>
            </a:r>
          </a:p>
        </p:txBody>
      </p:sp>
      <p:sp>
        <p:nvSpPr>
          <p:cNvPr id="119" name="TextBox 104"/>
          <p:cNvSpPr txBox="1">
            <a:spLocks noChangeArrowheads="1"/>
          </p:cNvSpPr>
          <p:nvPr/>
        </p:nvSpPr>
        <p:spPr bwMode="auto">
          <a:xfrm>
            <a:off x="740605" y="5067392"/>
            <a:ext cx="1471246"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East North </a:t>
            </a:r>
          </a:p>
          <a:p>
            <a:pPr algn="ctr" eaLnBrk="1" hangingPunct="1">
              <a:defRPr/>
            </a:pPr>
            <a:r>
              <a:rPr lang="en-US" sz="1400" dirty="0">
                <a:solidFill>
                  <a:srgbClr val="939192"/>
                </a:solidFill>
                <a:latin typeface="Calibri"/>
                <a:ea typeface="ＭＳ Ｐゴシック" charset="0"/>
                <a:cs typeface="Arial" charset="0"/>
              </a:rPr>
              <a:t>Central</a:t>
            </a:r>
          </a:p>
        </p:txBody>
      </p:sp>
      <p:sp>
        <p:nvSpPr>
          <p:cNvPr id="117" name="TextBox 104"/>
          <p:cNvSpPr txBox="1">
            <a:spLocks noChangeArrowheads="1"/>
          </p:cNvSpPr>
          <p:nvPr/>
        </p:nvSpPr>
        <p:spPr bwMode="auto">
          <a:xfrm>
            <a:off x="994032" y="4081561"/>
            <a:ext cx="1218750" cy="215444"/>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New England</a:t>
            </a:r>
          </a:p>
        </p:txBody>
      </p:sp>
      <p:sp>
        <p:nvSpPr>
          <p:cNvPr id="118" name="TextBox 104"/>
          <p:cNvSpPr txBox="1">
            <a:spLocks noChangeArrowheads="1"/>
          </p:cNvSpPr>
          <p:nvPr/>
        </p:nvSpPr>
        <p:spPr bwMode="auto">
          <a:xfrm>
            <a:off x="748225" y="4519045"/>
            <a:ext cx="1336966"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Middle</a:t>
            </a:r>
          </a:p>
          <a:p>
            <a:pPr algn="ctr" eaLnBrk="1" hangingPunct="1">
              <a:defRPr/>
            </a:pPr>
            <a:r>
              <a:rPr lang="en-US" sz="1400" dirty="0">
                <a:solidFill>
                  <a:srgbClr val="939192"/>
                </a:solidFill>
                <a:latin typeface="Calibri"/>
                <a:ea typeface="ＭＳ Ｐゴシック" charset="0"/>
                <a:cs typeface="Arial" charset="0"/>
              </a:rPr>
              <a:t> Atlantic</a:t>
            </a:r>
          </a:p>
        </p:txBody>
      </p:sp>
      <p:sp>
        <p:nvSpPr>
          <p:cNvPr id="4" name="Title 3"/>
          <p:cNvSpPr>
            <a:spLocks noGrp="1"/>
          </p:cNvSpPr>
          <p:nvPr>
            <p:ph type="title"/>
          </p:nvPr>
        </p:nvSpPr>
        <p:spPr>
          <a:xfrm>
            <a:off x="677863" y="228601"/>
            <a:ext cx="7788275" cy="703532"/>
          </a:xfrm>
        </p:spPr>
        <p:txBody>
          <a:bodyPr/>
          <a:lstStyle/>
          <a:p>
            <a:pPr algn="ctr"/>
            <a:r>
              <a:rPr lang="en-US" sz="3600" dirty="0"/>
              <a:t>Demographics of Respondents</a:t>
            </a:r>
          </a:p>
        </p:txBody>
      </p:sp>
      <p:sp>
        <p:nvSpPr>
          <p:cNvPr id="136" name="TextBox 107"/>
          <p:cNvSpPr txBox="1">
            <a:spLocks noChangeArrowheads="1"/>
          </p:cNvSpPr>
          <p:nvPr/>
        </p:nvSpPr>
        <p:spPr bwMode="auto">
          <a:xfrm>
            <a:off x="4210396" y="4080893"/>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8%</a:t>
            </a:r>
          </a:p>
        </p:txBody>
      </p:sp>
      <p:sp>
        <p:nvSpPr>
          <p:cNvPr id="138" name="TextBox 104"/>
          <p:cNvSpPr txBox="1">
            <a:spLocks noChangeArrowheads="1"/>
          </p:cNvSpPr>
          <p:nvPr/>
        </p:nvSpPr>
        <p:spPr bwMode="auto">
          <a:xfrm>
            <a:off x="2810511" y="4011784"/>
            <a:ext cx="1218750"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West North Central</a:t>
            </a:r>
          </a:p>
        </p:txBody>
      </p:sp>
      <p:sp>
        <p:nvSpPr>
          <p:cNvPr id="139" name="TextBox 107"/>
          <p:cNvSpPr txBox="1">
            <a:spLocks noChangeArrowheads="1"/>
          </p:cNvSpPr>
          <p:nvPr/>
        </p:nvSpPr>
        <p:spPr bwMode="auto">
          <a:xfrm>
            <a:off x="4137856" y="4585341"/>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21%</a:t>
            </a:r>
          </a:p>
        </p:txBody>
      </p:sp>
      <p:cxnSp>
        <p:nvCxnSpPr>
          <p:cNvPr id="140" name="Straight Connector 139"/>
          <p:cNvCxnSpPr/>
          <p:nvPr/>
        </p:nvCxnSpPr>
        <p:spPr bwMode="auto">
          <a:xfrm>
            <a:off x="3868515" y="4760534"/>
            <a:ext cx="230234"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1" name="TextBox 104"/>
          <p:cNvSpPr txBox="1">
            <a:spLocks noChangeArrowheads="1"/>
          </p:cNvSpPr>
          <p:nvPr/>
        </p:nvSpPr>
        <p:spPr bwMode="auto">
          <a:xfrm>
            <a:off x="2814166" y="4526207"/>
            <a:ext cx="1218750"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South </a:t>
            </a:r>
          </a:p>
          <a:p>
            <a:pPr algn="ctr" eaLnBrk="1" hangingPunct="1">
              <a:defRPr/>
            </a:pPr>
            <a:r>
              <a:rPr lang="en-US" sz="1400" dirty="0">
                <a:solidFill>
                  <a:srgbClr val="939192"/>
                </a:solidFill>
                <a:latin typeface="Calibri"/>
                <a:ea typeface="ＭＳ Ｐゴシック" charset="0"/>
                <a:cs typeface="Arial" charset="0"/>
              </a:rPr>
              <a:t>Atlantic</a:t>
            </a:r>
          </a:p>
        </p:txBody>
      </p:sp>
      <p:cxnSp>
        <p:nvCxnSpPr>
          <p:cNvPr id="133" name="Straight Connector 132"/>
          <p:cNvCxnSpPr/>
          <p:nvPr/>
        </p:nvCxnSpPr>
        <p:spPr bwMode="auto">
          <a:xfrm>
            <a:off x="3852896" y="4222999"/>
            <a:ext cx="245853"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bwMode="auto">
          <a:xfrm>
            <a:off x="1886426" y="5302311"/>
            <a:ext cx="47748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78" name="TextBox 107"/>
          <p:cNvSpPr txBox="1">
            <a:spLocks noChangeArrowheads="1"/>
          </p:cNvSpPr>
          <p:nvPr/>
        </p:nvSpPr>
        <p:spPr bwMode="auto">
          <a:xfrm>
            <a:off x="4197625" y="5100477"/>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6%</a:t>
            </a:r>
          </a:p>
        </p:txBody>
      </p:sp>
      <p:cxnSp>
        <p:nvCxnSpPr>
          <p:cNvPr id="79" name="Straight Connector 78"/>
          <p:cNvCxnSpPr/>
          <p:nvPr/>
        </p:nvCxnSpPr>
        <p:spPr bwMode="auto">
          <a:xfrm>
            <a:off x="3853668" y="5275670"/>
            <a:ext cx="230234"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0" name="TextBox 104"/>
          <p:cNvSpPr txBox="1">
            <a:spLocks noChangeArrowheads="1"/>
          </p:cNvSpPr>
          <p:nvPr/>
        </p:nvSpPr>
        <p:spPr bwMode="auto">
          <a:xfrm>
            <a:off x="2799319" y="5041343"/>
            <a:ext cx="1218750"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East South</a:t>
            </a:r>
          </a:p>
          <a:p>
            <a:pPr algn="ctr" eaLnBrk="1" hangingPunct="1">
              <a:defRPr/>
            </a:pPr>
            <a:r>
              <a:rPr lang="en-US" sz="1400" dirty="0">
                <a:solidFill>
                  <a:srgbClr val="939192"/>
                </a:solidFill>
                <a:latin typeface="Calibri"/>
                <a:ea typeface="ＭＳ Ｐゴシック" charset="0"/>
                <a:cs typeface="Arial" charset="0"/>
              </a:rPr>
              <a:t>Central</a:t>
            </a:r>
          </a:p>
        </p:txBody>
      </p:sp>
      <p:sp>
        <p:nvSpPr>
          <p:cNvPr id="82" name="TextBox 107"/>
          <p:cNvSpPr txBox="1">
            <a:spLocks noChangeArrowheads="1"/>
          </p:cNvSpPr>
          <p:nvPr/>
        </p:nvSpPr>
        <p:spPr bwMode="auto">
          <a:xfrm>
            <a:off x="5815687" y="4074596"/>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10%</a:t>
            </a:r>
          </a:p>
        </p:txBody>
      </p:sp>
      <p:sp>
        <p:nvSpPr>
          <p:cNvPr id="83" name="TextBox 104"/>
          <p:cNvSpPr txBox="1">
            <a:spLocks noChangeArrowheads="1"/>
          </p:cNvSpPr>
          <p:nvPr/>
        </p:nvSpPr>
        <p:spPr bwMode="auto">
          <a:xfrm>
            <a:off x="4474311" y="4005487"/>
            <a:ext cx="1218750" cy="430887"/>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West South Central</a:t>
            </a:r>
          </a:p>
        </p:txBody>
      </p:sp>
      <p:sp>
        <p:nvSpPr>
          <p:cNvPr id="84" name="TextBox 107"/>
          <p:cNvSpPr txBox="1">
            <a:spLocks noChangeArrowheads="1"/>
          </p:cNvSpPr>
          <p:nvPr/>
        </p:nvSpPr>
        <p:spPr bwMode="auto">
          <a:xfrm>
            <a:off x="5860165" y="4579044"/>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7%</a:t>
            </a:r>
          </a:p>
        </p:txBody>
      </p:sp>
      <p:cxnSp>
        <p:nvCxnSpPr>
          <p:cNvPr id="85" name="Straight Connector 84"/>
          <p:cNvCxnSpPr/>
          <p:nvPr/>
        </p:nvCxnSpPr>
        <p:spPr bwMode="auto">
          <a:xfrm>
            <a:off x="5532315" y="4754237"/>
            <a:ext cx="230234"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6" name="TextBox 104"/>
          <p:cNvSpPr txBox="1">
            <a:spLocks noChangeArrowheads="1"/>
          </p:cNvSpPr>
          <p:nvPr/>
        </p:nvSpPr>
        <p:spPr bwMode="auto">
          <a:xfrm>
            <a:off x="4541503" y="4627988"/>
            <a:ext cx="1218750" cy="215444"/>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Mountain</a:t>
            </a:r>
          </a:p>
        </p:txBody>
      </p:sp>
      <p:cxnSp>
        <p:nvCxnSpPr>
          <p:cNvPr id="87" name="Straight Connector 86"/>
          <p:cNvCxnSpPr/>
          <p:nvPr/>
        </p:nvCxnSpPr>
        <p:spPr bwMode="auto">
          <a:xfrm>
            <a:off x="5516696" y="4216702"/>
            <a:ext cx="245853"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8" name="TextBox 107"/>
          <p:cNvSpPr txBox="1">
            <a:spLocks noChangeArrowheads="1"/>
          </p:cNvSpPr>
          <p:nvPr/>
        </p:nvSpPr>
        <p:spPr bwMode="auto">
          <a:xfrm>
            <a:off x="5802916" y="5094180"/>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85B4">
                    <a:lumMod val="75000"/>
                  </a:srgbClr>
                </a:solidFill>
                <a:latin typeface="Calibri"/>
                <a:ea typeface="ＭＳ Ｐゴシック" charset="0"/>
                <a:cs typeface="Arial" charset="0"/>
              </a:rPr>
              <a:t>15%</a:t>
            </a:r>
          </a:p>
        </p:txBody>
      </p:sp>
      <p:cxnSp>
        <p:nvCxnSpPr>
          <p:cNvPr id="89" name="Straight Connector 88"/>
          <p:cNvCxnSpPr/>
          <p:nvPr/>
        </p:nvCxnSpPr>
        <p:spPr bwMode="auto">
          <a:xfrm>
            <a:off x="5388159" y="5269373"/>
            <a:ext cx="3756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0" name="TextBox 104"/>
          <p:cNvSpPr txBox="1">
            <a:spLocks noChangeArrowheads="1"/>
          </p:cNvSpPr>
          <p:nvPr/>
        </p:nvSpPr>
        <p:spPr bwMode="auto">
          <a:xfrm>
            <a:off x="4479226" y="5142767"/>
            <a:ext cx="1218750" cy="215444"/>
          </a:xfrm>
          <a:prstGeom prst="rect">
            <a:avLst/>
          </a:prstGeom>
          <a:noFill/>
          <a:ln>
            <a:noFill/>
          </a:ln>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r>
              <a:rPr lang="en-US" sz="1400" dirty="0">
                <a:solidFill>
                  <a:srgbClr val="939192"/>
                </a:solidFill>
                <a:latin typeface="Calibri"/>
                <a:ea typeface="ＭＳ Ｐゴシック" charset="0"/>
                <a:cs typeface="Arial" charset="0"/>
              </a:rPr>
              <a:t>Pacific</a:t>
            </a:r>
          </a:p>
        </p:txBody>
      </p:sp>
    </p:spTree>
    <p:extLst>
      <p:ext uri="{BB962C8B-B14F-4D97-AF65-F5344CB8AC3E}">
        <p14:creationId xmlns:p14="http://schemas.microsoft.com/office/powerpoint/2010/main" val="19663304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 Support for Shift Limits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a:t>
            </a:fld>
            <a:endParaRPr lang="en-US" dirty="0">
              <a:solidFill>
                <a:srgbClr val="000000"/>
              </a:solidFill>
            </a:endParaRPr>
          </a:p>
        </p:txBody>
      </p:sp>
      <p:sp>
        <p:nvSpPr>
          <p:cNvPr id="5" name="Content Placeholder 2"/>
          <p:cNvSpPr>
            <a:spLocks noGrp="1"/>
          </p:cNvSpPr>
          <p:nvPr>
            <p:ph idx="1"/>
          </p:nvPr>
        </p:nvSpPr>
        <p:spPr>
          <a:xfrm>
            <a:off x="685800" y="1243504"/>
            <a:ext cx="7772400" cy="5265736"/>
          </a:xfrm>
        </p:spPr>
        <p:txBody>
          <a:bodyPr/>
          <a:lstStyle/>
          <a:p>
            <a:endParaRPr lang="en-US" sz="1800" dirty="0"/>
          </a:p>
          <a:p>
            <a:r>
              <a:rPr lang="en-US" sz="1800" b="1" dirty="0" smtClean="0"/>
              <a:t>Respondents </a:t>
            </a:r>
            <a:r>
              <a:rPr lang="en-US" sz="1800" b="1" dirty="0"/>
              <a:t>overwhelmingly oppose the ACGME proposal to eliminate the 16-hour shift limit for first-year residents.</a:t>
            </a:r>
            <a:r>
              <a:rPr lang="en-US" sz="1800" dirty="0"/>
              <a:t> </a:t>
            </a:r>
          </a:p>
          <a:p>
            <a:pPr lvl="1"/>
            <a:endParaRPr lang="en-US" sz="1800" dirty="0"/>
          </a:p>
          <a:p>
            <a:r>
              <a:rPr lang="en-US" sz="1800" b="1" dirty="0" smtClean="0"/>
              <a:t>Respondents </a:t>
            </a:r>
            <a:r>
              <a:rPr lang="en-US" sz="1800" b="1" dirty="0"/>
              <a:t>also support decreasing the shift limit for second year residents and above</a:t>
            </a:r>
            <a:r>
              <a:rPr lang="en-US" sz="1800" dirty="0"/>
              <a:t>, from 28 hours to a maximum of 16 hours.</a:t>
            </a:r>
          </a:p>
          <a:p>
            <a:pPr marL="0" indent="0">
              <a:buNone/>
            </a:pPr>
            <a:endParaRPr lang="en-US" sz="1800" dirty="0"/>
          </a:p>
          <a:p>
            <a:pPr lvl="0">
              <a:buClr>
                <a:srgbClr val="0085B4"/>
              </a:buClr>
            </a:pPr>
            <a:r>
              <a:rPr lang="en-US" sz="1800" b="1" dirty="0">
                <a:solidFill>
                  <a:srgbClr val="000000"/>
                </a:solidFill>
              </a:rPr>
              <a:t>Many </a:t>
            </a:r>
            <a:r>
              <a:rPr lang="en-US" sz="1800" b="1" dirty="0" smtClean="0">
                <a:solidFill>
                  <a:srgbClr val="000000"/>
                </a:solidFill>
              </a:rPr>
              <a:t>respondents </a:t>
            </a:r>
            <a:r>
              <a:rPr lang="en-US" sz="1800" b="1" dirty="0">
                <a:solidFill>
                  <a:srgbClr val="000000"/>
                </a:solidFill>
              </a:rPr>
              <a:t>do not know how long medical residents work. </a:t>
            </a:r>
            <a:r>
              <a:rPr lang="en-US" sz="1800" dirty="0" smtClean="0">
                <a:solidFill>
                  <a:srgbClr val="000000"/>
                </a:solidFill>
              </a:rPr>
              <a:t>People </a:t>
            </a:r>
            <a:r>
              <a:rPr lang="en-US" sz="1800" dirty="0">
                <a:solidFill>
                  <a:srgbClr val="000000"/>
                </a:solidFill>
              </a:rPr>
              <a:t>have different ideas about how long shifts are, but a plurality (31%) believes the typical shift is about 12 hours long.</a:t>
            </a:r>
          </a:p>
          <a:p>
            <a:pPr marL="0" lvl="0" indent="0">
              <a:buClr>
                <a:srgbClr val="0085B4"/>
              </a:buClr>
              <a:buNone/>
            </a:pPr>
            <a:endParaRPr lang="en-US" sz="1800" dirty="0">
              <a:solidFill>
                <a:srgbClr val="000000"/>
              </a:solidFill>
            </a:endParaRPr>
          </a:p>
          <a:p>
            <a:r>
              <a:rPr lang="en-US" sz="1800" b="1" dirty="0"/>
              <a:t>A large majority </a:t>
            </a:r>
            <a:r>
              <a:rPr lang="en-US" sz="1800" b="1" dirty="0" smtClean="0"/>
              <a:t>of respondents (78</a:t>
            </a:r>
            <a:r>
              <a:rPr lang="en-US" sz="1800" b="1" dirty="0"/>
              <a:t>%) believe that medical residents’ work shifts should last no more than 12 hours. </a:t>
            </a:r>
            <a:r>
              <a:rPr lang="en-US" sz="1800" dirty="0"/>
              <a:t>Only 4% believe the maximum length of resident work shifts should be </a:t>
            </a:r>
            <a:r>
              <a:rPr lang="en-US" sz="1800" dirty="0" smtClean="0"/>
              <a:t>more than 20 hours. </a:t>
            </a:r>
            <a:endParaRPr lang="en-US" sz="1800" dirty="0">
              <a:solidFill>
                <a:srgbClr val="000000"/>
              </a:solidFill>
            </a:endParaRPr>
          </a:p>
          <a:p>
            <a:endParaRPr lang="en-US" sz="1200" dirty="0"/>
          </a:p>
        </p:txBody>
      </p:sp>
    </p:spTree>
    <p:extLst>
      <p:ext uri="{BB962C8B-B14F-4D97-AF65-F5344CB8AC3E}">
        <p14:creationId xmlns:p14="http://schemas.microsoft.com/office/powerpoint/2010/main" val="391016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74800"/>
            <a:ext cx="7499838" cy="4733925"/>
          </a:xfrm>
        </p:spPr>
        <p:txBody>
          <a:bodyPr/>
          <a:lstStyle/>
          <a:p>
            <a:r>
              <a:rPr lang="en-US" sz="2000" b="1" dirty="0"/>
              <a:t>When it comes to their personal care, </a:t>
            </a:r>
            <a:r>
              <a:rPr lang="en-US" sz="2000" b="1" dirty="0" smtClean="0"/>
              <a:t>respondents </a:t>
            </a:r>
            <a:r>
              <a:rPr lang="en-US" sz="2000" b="1" dirty="0"/>
              <a:t>want to know when doctors have been working for long hours without sleep. </a:t>
            </a:r>
          </a:p>
          <a:p>
            <a:endParaRPr lang="en-US" sz="1600" dirty="0"/>
          </a:p>
          <a:p>
            <a:pPr lvl="1"/>
            <a:r>
              <a:rPr lang="en-US" sz="1800" dirty="0"/>
              <a:t>77% of </a:t>
            </a:r>
            <a:r>
              <a:rPr lang="en-US" sz="1800" dirty="0" smtClean="0"/>
              <a:t>respondents </a:t>
            </a:r>
            <a:r>
              <a:rPr lang="en-US" sz="1800" dirty="0"/>
              <a:t>say hospital patients should be informed if a medical resident treating them has been working more than 16 hours without sleep. </a:t>
            </a:r>
          </a:p>
          <a:p>
            <a:pPr lvl="1"/>
            <a:endParaRPr lang="en-US" sz="1800" dirty="0"/>
          </a:p>
          <a:p>
            <a:pPr lvl="1"/>
            <a:r>
              <a:rPr lang="en-US" sz="1800" dirty="0"/>
              <a:t>Though they want to be informed, 86% of </a:t>
            </a:r>
            <a:r>
              <a:rPr lang="en-US" sz="1800" dirty="0" smtClean="0"/>
              <a:t>respondents </a:t>
            </a:r>
            <a:r>
              <a:rPr lang="en-US" sz="1800" dirty="0"/>
              <a:t>say knowing their doctor had been working for more than 16 hours would make them </a:t>
            </a:r>
            <a:r>
              <a:rPr lang="en-US" sz="1800" b="1" dirty="0"/>
              <a:t>anxious</a:t>
            </a:r>
            <a:r>
              <a:rPr lang="en-US" sz="1800" dirty="0"/>
              <a:t>. 84% would </a:t>
            </a:r>
            <a:r>
              <a:rPr lang="en-US" sz="1800" b="1" dirty="0"/>
              <a:t>want to be treated by a different doctor</a:t>
            </a:r>
            <a:r>
              <a:rPr lang="en-US" sz="1800" dirty="0"/>
              <a:t>. </a:t>
            </a:r>
          </a:p>
          <a:p>
            <a:pPr lvl="1"/>
            <a:endParaRPr lang="en-US" sz="1800" dirty="0"/>
          </a:p>
          <a:p>
            <a:pPr lvl="1"/>
            <a:r>
              <a:rPr lang="en-US" sz="1800" b="1" dirty="0"/>
              <a:t>84% of </a:t>
            </a:r>
            <a:r>
              <a:rPr lang="en-US" sz="1800" b="1" dirty="0" smtClean="0"/>
              <a:t>respondents </a:t>
            </a:r>
            <a:r>
              <a:rPr lang="en-US" sz="1800" b="1" dirty="0"/>
              <a:t>would want to be told if they were admitted to an experimental-arm hospital </a:t>
            </a:r>
            <a:r>
              <a:rPr lang="en-US" sz="1800" dirty="0"/>
              <a:t>in the FIRST or </a:t>
            </a:r>
            <a:r>
              <a:rPr lang="en-US" sz="1800" dirty="0" err="1"/>
              <a:t>iCOMPARE</a:t>
            </a:r>
            <a:r>
              <a:rPr lang="en-US" sz="1800" dirty="0"/>
              <a:t> clinical trials where first-year residents are allowed to work shifts of 28 hours or longer.</a:t>
            </a:r>
          </a:p>
          <a:p>
            <a:endParaRPr lang="en-US" dirty="0"/>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5</a:t>
            </a:fld>
            <a:endParaRPr lang="en-US" dirty="0">
              <a:solidFill>
                <a:srgbClr val="000000"/>
              </a:solidFill>
            </a:endParaRPr>
          </a:p>
        </p:txBody>
      </p:sp>
      <p:sp>
        <p:nvSpPr>
          <p:cNvPr id="6" name="Title 1"/>
          <p:cNvSpPr>
            <a:spLocks noGrp="1"/>
          </p:cNvSpPr>
          <p:nvPr>
            <p:ph type="title"/>
          </p:nvPr>
        </p:nvSpPr>
        <p:spPr>
          <a:xfrm>
            <a:off x="677863" y="228600"/>
            <a:ext cx="7788275" cy="1058863"/>
          </a:xfrm>
        </p:spPr>
        <p:txBody>
          <a:bodyPr/>
          <a:lstStyle/>
          <a:p>
            <a:r>
              <a:rPr lang="en-US" dirty="0"/>
              <a:t>Summary of Findings – Effects of Long Hours </a:t>
            </a:r>
          </a:p>
        </p:txBody>
      </p:sp>
    </p:spTree>
    <p:extLst>
      <p:ext uri="{BB962C8B-B14F-4D97-AF65-F5344CB8AC3E}">
        <p14:creationId xmlns:p14="http://schemas.microsoft.com/office/powerpoint/2010/main" val="8093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459510665"/>
              </p:ext>
            </p:extLst>
          </p:nvPr>
        </p:nvGraphicFramePr>
        <p:xfrm>
          <a:off x="190500" y="967563"/>
          <a:ext cx="8763000" cy="520463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6200" y="1608542"/>
            <a:ext cx="8991600" cy="1600438"/>
          </a:xfrm>
          <a:prstGeom prst="rect">
            <a:avLst/>
          </a:prstGeom>
          <a:solidFill>
            <a:schemeClr val="bg1">
              <a:lumMod val="85000"/>
            </a:schemeClr>
          </a:solidFill>
          <a:ln w="25400">
            <a:solidFill>
              <a:schemeClr val="tx1"/>
            </a:solidFill>
            <a:prstDash val="sysDot"/>
          </a:ln>
        </p:spPr>
        <p:txBody>
          <a:bodyPr wrap="square">
            <a:spAutoFit/>
          </a:bodyPr>
          <a:lstStyle/>
          <a:p>
            <a:pPr algn="just"/>
            <a:r>
              <a:rPr lang="en-US" sz="1400" dirty="0"/>
              <a:t>Currently, a private organization called the ACGME — the Accreditation Council for Graduate Medical Education — is responsible for setting limits on the number of hours worked by medical residents. In 2011, the ACGME capped shifts for first-year residents, physicians who just graduated from medical school, at a maximum of 16 hours in a row. Before 2011, first-year residents were allowed to work shifts of 28 hours in a row without sleep. The ACGME now is considering a proposal to eliminate the 16-hour shift limit for first-year residents, allowing them to work shifts of up to 28 hours in a row without sleep. Do you support the proposal to increase the shift limit for first-year residents from 16 to 28 hours in a row without sleep?</a:t>
            </a:r>
          </a:p>
        </p:txBody>
      </p:sp>
      <p:sp>
        <p:nvSpPr>
          <p:cNvPr id="2" name="Title 1"/>
          <p:cNvSpPr>
            <a:spLocks noGrp="1"/>
          </p:cNvSpPr>
          <p:nvPr>
            <p:ph type="title"/>
          </p:nvPr>
        </p:nvSpPr>
        <p:spPr>
          <a:xfrm>
            <a:off x="677862" y="-114300"/>
            <a:ext cx="7788275" cy="1058863"/>
          </a:xfrm>
        </p:spPr>
        <p:txBody>
          <a:bodyPr/>
          <a:lstStyle/>
          <a:p>
            <a:r>
              <a:rPr lang="en-US" sz="1800" dirty="0"/>
              <a:t>The vast majority of </a:t>
            </a:r>
            <a:r>
              <a:rPr lang="en-US" sz="1800" dirty="0" smtClean="0"/>
              <a:t>respondents </a:t>
            </a:r>
            <a:r>
              <a:rPr lang="en-US" sz="1800" dirty="0"/>
              <a:t>oppose a proposal to eliminate the ACGME’s 16-hour shift limit for first-year residents.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6</a:t>
            </a:fld>
            <a:endParaRPr lang="en-US" dirty="0">
              <a:solidFill>
                <a:srgbClr val="000000"/>
              </a:solidFill>
            </a:endParaRPr>
          </a:p>
        </p:txBody>
      </p:sp>
      <p:sp>
        <p:nvSpPr>
          <p:cNvPr id="5" name="Rectangle 4"/>
          <p:cNvSpPr/>
          <p:nvPr/>
        </p:nvSpPr>
        <p:spPr>
          <a:xfrm>
            <a:off x="0" y="6101462"/>
            <a:ext cx="7924800" cy="707886"/>
          </a:xfrm>
          <a:prstGeom prst="rect">
            <a:avLst/>
          </a:prstGeom>
        </p:spPr>
        <p:txBody>
          <a:bodyPr wrap="square">
            <a:spAutoFit/>
          </a:bodyPr>
          <a:lstStyle/>
          <a:p>
            <a:pPr algn="just"/>
            <a:r>
              <a:rPr lang="en-US" sz="800" dirty="0">
                <a:ea typeface="Times New Roman" panose="02020603050405020304" pitchFamily="18" charset="0"/>
                <a:cs typeface="Times New Roman" panose="02020603050405020304" pitchFamily="18" charset="0"/>
              </a:rPr>
              <a:t>Q4: </a:t>
            </a:r>
            <a:r>
              <a:rPr lang="en-US" sz="800" dirty="0"/>
              <a:t>Currently, a private organization called the A-C-G-M-E — the Accreditation Council for Graduate Medical Education — is responsible for setting limits on the number of hours worked by medical residents. In 2011, the A-C-G-M-E capped shifts for first-year residents, physicians who just graduated from medical school, at a maximum of 16 hours in a row. Before 2011, first-year residents were allowed to work shifts of 28 hours in a row without sleep. The A-C-G-M-E now is considering a proposal to eliminate the 16-hour shift limit for first-year residents, allowing them to work shifts of up to 28 hours in a row without sleep. Do you support the proposal to increase the shift limit for first-year residents from 16 to 28 hours in a row without sleep? [</a:t>
            </a:r>
            <a:r>
              <a:rPr lang="en-US" sz="800" b="1" dirty="0"/>
              <a:t>IF YES/NO ASK</a:t>
            </a:r>
            <a:r>
              <a:rPr lang="en-US" sz="800" dirty="0"/>
              <a:t>: Is that strongly or not so strongly YES/NO?]</a:t>
            </a:r>
          </a:p>
        </p:txBody>
      </p:sp>
      <p:sp>
        <p:nvSpPr>
          <p:cNvPr id="3" name="TextBox 2"/>
          <p:cNvSpPr txBox="1"/>
          <p:nvPr/>
        </p:nvSpPr>
        <p:spPr>
          <a:xfrm>
            <a:off x="2380807" y="3816167"/>
            <a:ext cx="723900" cy="461665"/>
          </a:xfrm>
          <a:prstGeom prst="rect">
            <a:avLst/>
          </a:prstGeom>
          <a:noFill/>
        </p:spPr>
        <p:txBody>
          <a:bodyPr wrap="square" rtlCol="0">
            <a:spAutoFit/>
          </a:bodyPr>
          <a:lstStyle/>
          <a:p>
            <a:r>
              <a:rPr lang="en-US" sz="2400" b="1" i="1" dirty="0">
                <a:solidFill>
                  <a:schemeClr val="accent5">
                    <a:lumMod val="75000"/>
                  </a:schemeClr>
                </a:solidFill>
              </a:rPr>
              <a:t>-76</a:t>
            </a:r>
          </a:p>
        </p:txBody>
      </p:sp>
    </p:spTree>
    <p:extLst>
      <p:ext uri="{BB962C8B-B14F-4D97-AF65-F5344CB8AC3E}">
        <p14:creationId xmlns:p14="http://schemas.microsoft.com/office/powerpoint/2010/main" val="186269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976666" cy="5920601"/>
          </a:xfrm>
        </p:spPr>
        <p:txBody>
          <a:bodyPr/>
          <a:lstStyle/>
          <a:p>
            <a:pPr algn="l"/>
            <a:r>
              <a:rPr lang="en-US" sz="1800" dirty="0"/>
              <a:t>All groups of </a:t>
            </a:r>
            <a:r>
              <a:rPr lang="en-US" sz="1800" dirty="0" smtClean="0"/>
              <a:t>respondents </a:t>
            </a:r>
            <a:r>
              <a:rPr lang="en-US" sz="1800" dirty="0"/>
              <a:t>overwhelmingly oppose eliminating the 16-hour shift limit for first-year residents.</a:t>
            </a:r>
          </a:p>
        </p:txBody>
      </p:sp>
      <p:graphicFrame>
        <p:nvGraphicFramePr>
          <p:cNvPr id="5" name="Object 4"/>
          <p:cNvGraphicFramePr>
            <a:graphicFrameLocks noChangeAspect="1"/>
          </p:cNvGraphicFramePr>
          <p:nvPr>
            <p:extLst>
              <p:ext uri="{D42A27DB-BD31-4B8C-83A1-F6EECF244321}">
                <p14:modId xmlns:p14="http://schemas.microsoft.com/office/powerpoint/2010/main" val="29957171"/>
              </p:ext>
            </p:extLst>
          </p:nvPr>
        </p:nvGraphicFramePr>
        <p:xfrm>
          <a:off x="1452329" y="212130"/>
          <a:ext cx="6400800" cy="58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auto">
          <a:xfrm>
            <a:off x="7938407"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7" name="Rectangle 6"/>
          <p:cNvSpPr>
            <a:spLocks noChangeArrowheads="1"/>
          </p:cNvSpPr>
          <p:nvPr/>
        </p:nvSpPr>
        <p:spPr bwMode="auto">
          <a:xfrm>
            <a:off x="8538934" y="457200"/>
            <a:ext cx="533400" cy="5581596"/>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charset="0"/>
            </a:endParaRPr>
          </a:p>
        </p:txBody>
      </p:sp>
      <p:sp>
        <p:nvSpPr>
          <p:cNvPr id="8" name="Text Box 5"/>
          <p:cNvSpPr txBox="1">
            <a:spLocks noChangeArrowheads="1"/>
          </p:cNvSpPr>
          <p:nvPr/>
        </p:nvSpPr>
        <p:spPr bwMode="auto">
          <a:xfrm>
            <a:off x="7950200" y="484415"/>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Undec.</a:t>
            </a:r>
          </a:p>
        </p:txBody>
      </p:sp>
      <p:sp>
        <p:nvSpPr>
          <p:cNvPr id="9" name="Text Box 5"/>
          <p:cNvSpPr txBox="1">
            <a:spLocks noChangeArrowheads="1"/>
          </p:cNvSpPr>
          <p:nvPr/>
        </p:nvSpPr>
        <p:spPr bwMode="auto">
          <a:xfrm>
            <a:off x="8548912" y="476446"/>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200" b="1" dirty="0">
                <a:solidFill>
                  <a:srgbClr val="000000"/>
                </a:solidFill>
              </a:rPr>
              <a:t>Net</a:t>
            </a:r>
          </a:p>
        </p:txBody>
      </p:sp>
      <p:sp>
        <p:nvSpPr>
          <p:cNvPr id="10" name="TextBox 49"/>
          <p:cNvSpPr txBox="1"/>
          <p:nvPr/>
        </p:nvSpPr>
        <p:spPr>
          <a:xfrm>
            <a:off x="7942926" y="76977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2" name="TextBox 49"/>
          <p:cNvSpPr txBox="1"/>
          <p:nvPr/>
        </p:nvSpPr>
        <p:spPr>
          <a:xfrm>
            <a:off x="7958394" y="11887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3" name="TextBox 49"/>
          <p:cNvSpPr txBox="1"/>
          <p:nvPr/>
        </p:nvSpPr>
        <p:spPr>
          <a:xfrm>
            <a:off x="7945208" y="140209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4" name="TextBox 49"/>
          <p:cNvSpPr txBox="1"/>
          <p:nvPr/>
        </p:nvSpPr>
        <p:spPr>
          <a:xfrm>
            <a:off x="7938407" y="179363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5" name="TextBox 49"/>
          <p:cNvSpPr txBox="1"/>
          <p:nvPr/>
        </p:nvSpPr>
        <p:spPr>
          <a:xfrm>
            <a:off x="7945208" y="202388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6" name="TextBox 49"/>
          <p:cNvSpPr txBox="1"/>
          <p:nvPr/>
        </p:nvSpPr>
        <p:spPr>
          <a:xfrm>
            <a:off x="7938407" y="242599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6</a:t>
            </a:r>
          </a:p>
        </p:txBody>
      </p:sp>
      <p:sp>
        <p:nvSpPr>
          <p:cNvPr id="17" name="TextBox 49"/>
          <p:cNvSpPr txBox="1"/>
          <p:nvPr/>
        </p:nvSpPr>
        <p:spPr>
          <a:xfrm>
            <a:off x="7945208" y="264699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18" name="TextBox 49"/>
          <p:cNvSpPr txBox="1"/>
          <p:nvPr/>
        </p:nvSpPr>
        <p:spPr>
          <a:xfrm>
            <a:off x="7945208" y="286110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19" name="TextBox 49"/>
          <p:cNvSpPr txBox="1"/>
          <p:nvPr/>
        </p:nvSpPr>
        <p:spPr>
          <a:xfrm>
            <a:off x="7931606" y="327758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20" name="TextBox 49"/>
          <p:cNvSpPr txBox="1"/>
          <p:nvPr/>
        </p:nvSpPr>
        <p:spPr>
          <a:xfrm>
            <a:off x="7938407" y="388105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1" name="TextBox 49"/>
          <p:cNvSpPr txBox="1"/>
          <p:nvPr/>
        </p:nvSpPr>
        <p:spPr>
          <a:xfrm>
            <a:off x="7938407" y="408008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5</a:t>
            </a:r>
          </a:p>
        </p:txBody>
      </p:sp>
      <p:sp>
        <p:nvSpPr>
          <p:cNvPr id="22" name="TextBox 49"/>
          <p:cNvSpPr txBox="1"/>
          <p:nvPr/>
        </p:nvSpPr>
        <p:spPr>
          <a:xfrm>
            <a:off x="7931606" y="345573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3</a:t>
            </a:r>
          </a:p>
        </p:txBody>
      </p:sp>
      <p:sp>
        <p:nvSpPr>
          <p:cNvPr id="24" name="TextBox 49"/>
          <p:cNvSpPr txBox="1"/>
          <p:nvPr/>
        </p:nvSpPr>
        <p:spPr>
          <a:xfrm>
            <a:off x="7931601" y="446879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5" name="TextBox 49"/>
          <p:cNvSpPr txBox="1"/>
          <p:nvPr/>
        </p:nvSpPr>
        <p:spPr>
          <a:xfrm>
            <a:off x="7924795" y="4665665"/>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26" name="TextBox 49"/>
          <p:cNvSpPr txBox="1"/>
          <p:nvPr/>
        </p:nvSpPr>
        <p:spPr>
          <a:xfrm>
            <a:off x="7931601" y="4872474"/>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7" name="TextBox 49"/>
          <p:cNvSpPr txBox="1"/>
          <p:nvPr/>
        </p:nvSpPr>
        <p:spPr>
          <a:xfrm>
            <a:off x="7961829" y="570529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28" name="TextBox 49"/>
          <p:cNvSpPr txBox="1"/>
          <p:nvPr/>
        </p:nvSpPr>
        <p:spPr>
          <a:xfrm>
            <a:off x="7958394" y="531804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4</a:t>
            </a:r>
          </a:p>
        </p:txBody>
      </p:sp>
      <p:sp>
        <p:nvSpPr>
          <p:cNvPr id="29" name="TextBox 49"/>
          <p:cNvSpPr txBox="1"/>
          <p:nvPr/>
        </p:nvSpPr>
        <p:spPr>
          <a:xfrm>
            <a:off x="7958394" y="552471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a:t>
            </a:r>
          </a:p>
        </p:txBody>
      </p:sp>
      <p:sp>
        <p:nvSpPr>
          <p:cNvPr id="75" name="TextBox 74"/>
          <p:cNvSpPr txBox="1"/>
          <p:nvPr/>
        </p:nvSpPr>
        <p:spPr>
          <a:xfrm>
            <a:off x="95099" y="30660"/>
            <a:ext cx="9057960" cy="369332"/>
          </a:xfrm>
          <a:prstGeom prst="rect">
            <a:avLst/>
          </a:prstGeom>
          <a:noFill/>
        </p:spPr>
        <p:txBody>
          <a:bodyPr wrap="square" rtlCol="0">
            <a:spAutoFit/>
          </a:bodyPr>
          <a:lstStyle/>
          <a:p>
            <a:pPr algn="ctr">
              <a:defRPr sz="1800" b="1" i="0" u="sng" strike="noStrike" kern="1200" baseline="0">
                <a:solidFill>
                  <a:srgbClr val="000000"/>
                </a:solidFill>
                <a:latin typeface="Calibri"/>
                <a:ea typeface="Calibri"/>
                <a:cs typeface="Calibri"/>
              </a:defRPr>
            </a:pPr>
            <a:r>
              <a:rPr lang="en-US" b="1" u="sng" dirty="0"/>
              <a:t>Proposal – Eliminate the ACGME’s 16-hour Shift Limit for First-Year Residents: Initial Ballot</a:t>
            </a:r>
          </a:p>
        </p:txBody>
      </p:sp>
      <p:sp>
        <p:nvSpPr>
          <p:cNvPr id="59" name="TextBox 49"/>
          <p:cNvSpPr txBox="1"/>
          <p:nvPr/>
        </p:nvSpPr>
        <p:spPr>
          <a:xfrm>
            <a:off x="8535252" y="77552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-76</a:t>
            </a:r>
            <a:endParaRPr lang="en-US" sz="1200" b="1" dirty="0">
              <a:solidFill>
                <a:srgbClr val="000000"/>
              </a:solidFill>
            </a:endParaRPr>
          </a:p>
        </p:txBody>
      </p:sp>
      <p:sp>
        <p:nvSpPr>
          <p:cNvPr id="63" name="TextBox 49"/>
          <p:cNvSpPr txBox="1"/>
          <p:nvPr/>
        </p:nvSpPr>
        <p:spPr>
          <a:xfrm>
            <a:off x="8550720" y="119451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-68</a:t>
            </a:r>
            <a:endParaRPr lang="en-US" sz="1200" b="1" dirty="0">
              <a:solidFill>
                <a:srgbClr val="000000"/>
              </a:solidFill>
            </a:endParaRPr>
          </a:p>
        </p:txBody>
      </p:sp>
      <p:sp>
        <p:nvSpPr>
          <p:cNvPr id="64" name="TextBox 49"/>
          <p:cNvSpPr txBox="1"/>
          <p:nvPr/>
        </p:nvSpPr>
        <p:spPr>
          <a:xfrm>
            <a:off x="8537534" y="140785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-83</a:t>
            </a:r>
            <a:endParaRPr lang="en-US" sz="1200" b="1" dirty="0">
              <a:solidFill>
                <a:srgbClr val="000000"/>
              </a:solidFill>
            </a:endParaRPr>
          </a:p>
        </p:txBody>
      </p:sp>
      <p:sp>
        <p:nvSpPr>
          <p:cNvPr id="65" name="TextBox 49"/>
          <p:cNvSpPr txBox="1"/>
          <p:nvPr/>
        </p:nvSpPr>
        <p:spPr>
          <a:xfrm>
            <a:off x="8530733" y="179938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-77</a:t>
            </a:r>
            <a:endParaRPr lang="en-US" sz="1200" b="1" dirty="0">
              <a:solidFill>
                <a:srgbClr val="000000"/>
              </a:solidFill>
            </a:endParaRPr>
          </a:p>
        </p:txBody>
      </p:sp>
      <p:sp>
        <p:nvSpPr>
          <p:cNvPr id="66" name="TextBox 49"/>
          <p:cNvSpPr txBox="1"/>
          <p:nvPr/>
        </p:nvSpPr>
        <p:spPr>
          <a:xfrm>
            <a:off x="8537534" y="202964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-76</a:t>
            </a:r>
            <a:endParaRPr lang="en-US" sz="1200" b="1" dirty="0">
              <a:solidFill>
                <a:srgbClr val="000000"/>
              </a:solidFill>
            </a:endParaRPr>
          </a:p>
        </p:txBody>
      </p:sp>
      <p:sp>
        <p:nvSpPr>
          <p:cNvPr id="67" name="TextBox 49"/>
          <p:cNvSpPr txBox="1"/>
          <p:nvPr/>
        </p:nvSpPr>
        <p:spPr>
          <a:xfrm>
            <a:off x="8530733" y="2431756"/>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-74</a:t>
            </a:r>
            <a:endParaRPr lang="en-US" sz="1200" b="1" dirty="0">
              <a:solidFill>
                <a:srgbClr val="000000"/>
              </a:solidFill>
            </a:endParaRPr>
          </a:p>
        </p:txBody>
      </p:sp>
      <p:sp>
        <p:nvSpPr>
          <p:cNvPr id="68" name="TextBox 49"/>
          <p:cNvSpPr txBox="1"/>
          <p:nvPr/>
        </p:nvSpPr>
        <p:spPr>
          <a:xfrm>
            <a:off x="8537534" y="2652748"/>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-70</a:t>
            </a:r>
            <a:endParaRPr lang="en-US" sz="1200" b="1" dirty="0">
              <a:solidFill>
                <a:srgbClr val="000000"/>
              </a:solidFill>
            </a:endParaRPr>
          </a:p>
        </p:txBody>
      </p:sp>
      <p:sp>
        <p:nvSpPr>
          <p:cNvPr id="69" name="TextBox 49"/>
          <p:cNvSpPr txBox="1"/>
          <p:nvPr/>
        </p:nvSpPr>
        <p:spPr>
          <a:xfrm>
            <a:off x="8537534" y="286686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-80</a:t>
            </a:r>
            <a:endParaRPr lang="en-US" sz="1200" b="1" dirty="0">
              <a:solidFill>
                <a:srgbClr val="000000"/>
              </a:solidFill>
            </a:endParaRPr>
          </a:p>
        </p:txBody>
      </p:sp>
      <p:sp>
        <p:nvSpPr>
          <p:cNvPr id="70" name="TextBox 49"/>
          <p:cNvSpPr txBox="1"/>
          <p:nvPr/>
        </p:nvSpPr>
        <p:spPr>
          <a:xfrm>
            <a:off x="8523932" y="3283340"/>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-72</a:t>
            </a:r>
            <a:endParaRPr lang="en-US" sz="1200" b="1" dirty="0">
              <a:solidFill>
                <a:srgbClr val="000000"/>
              </a:solidFill>
            </a:endParaRPr>
          </a:p>
        </p:txBody>
      </p:sp>
      <p:sp>
        <p:nvSpPr>
          <p:cNvPr id="71" name="TextBox 49"/>
          <p:cNvSpPr txBox="1"/>
          <p:nvPr/>
        </p:nvSpPr>
        <p:spPr>
          <a:xfrm>
            <a:off x="8530733" y="388681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-66</a:t>
            </a:r>
            <a:endParaRPr lang="en-US" sz="1200" b="1" dirty="0">
              <a:solidFill>
                <a:srgbClr val="000000"/>
              </a:solidFill>
            </a:endParaRPr>
          </a:p>
        </p:txBody>
      </p:sp>
      <p:sp>
        <p:nvSpPr>
          <p:cNvPr id="72" name="TextBox 49"/>
          <p:cNvSpPr txBox="1"/>
          <p:nvPr/>
        </p:nvSpPr>
        <p:spPr>
          <a:xfrm>
            <a:off x="8530733" y="408584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-78</a:t>
            </a:r>
            <a:endParaRPr lang="en-US" sz="1200" b="1" dirty="0">
              <a:solidFill>
                <a:srgbClr val="000000"/>
              </a:solidFill>
            </a:endParaRPr>
          </a:p>
        </p:txBody>
      </p:sp>
      <p:sp>
        <p:nvSpPr>
          <p:cNvPr id="73" name="TextBox 49"/>
          <p:cNvSpPr txBox="1"/>
          <p:nvPr/>
        </p:nvSpPr>
        <p:spPr>
          <a:xfrm>
            <a:off x="8523932" y="346149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-81</a:t>
            </a:r>
            <a:endParaRPr lang="en-US" sz="1200" b="1" dirty="0">
              <a:solidFill>
                <a:srgbClr val="000000"/>
              </a:solidFill>
            </a:endParaRPr>
          </a:p>
        </p:txBody>
      </p:sp>
      <p:sp>
        <p:nvSpPr>
          <p:cNvPr id="76" name="TextBox 49"/>
          <p:cNvSpPr txBox="1"/>
          <p:nvPr/>
        </p:nvSpPr>
        <p:spPr>
          <a:xfrm>
            <a:off x="8523927" y="447455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-77</a:t>
            </a:r>
            <a:endParaRPr lang="en-US" sz="1200" b="1" dirty="0">
              <a:solidFill>
                <a:srgbClr val="000000"/>
              </a:solidFill>
            </a:endParaRPr>
          </a:p>
        </p:txBody>
      </p:sp>
      <p:sp>
        <p:nvSpPr>
          <p:cNvPr id="77" name="TextBox 49"/>
          <p:cNvSpPr txBox="1"/>
          <p:nvPr/>
        </p:nvSpPr>
        <p:spPr>
          <a:xfrm>
            <a:off x="8517121" y="4671423"/>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-75</a:t>
            </a:r>
            <a:endParaRPr lang="en-US" sz="1200" b="1" dirty="0">
              <a:solidFill>
                <a:srgbClr val="000000"/>
              </a:solidFill>
            </a:endParaRPr>
          </a:p>
        </p:txBody>
      </p:sp>
      <p:sp>
        <p:nvSpPr>
          <p:cNvPr id="78" name="TextBox 49"/>
          <p:cNvSpPr txBox="1"/>
          <p:nvPr/>
        </p:nvSpPr>
        <p:spPr>
          <a:xfrm>
            <a:off x="8523927" y="4878232"/>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-77</a:t>
            </a:r>
            <a:endParaRPr lang="en-US" sz="1200" b="1" dirty="0">
              <a:solidFill>
                <a:srgbClr val="000000"/>
              </a:solidFill>
            </a:endParaRPr>
          </a:p>
        </p:txBody>
      </p:sp>
      <p:sp>
        <p:nvSpPr>
          <p:cNvPr id="79" name="TextBox 49"/>
          <p:cNvSpPr txBox="1"/>
          <p:nvPr/>
        </p:nvSpPr>
        <p:spPr>
          <a:xfrm>
            <a:off x="8554155" y="5711049"/>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-71</a:t>
            </a:r>
            <a:endParaRPr lang="en-US" sz="1200" b="1" dirty="0">
              <a:solidFill>
                <a:srgbClr val="000000"/>
              </a:solidFill>
            </a:endParaRPr>
          </a:p>
        </p:txBody>
      </p:sp>
      <p:sp>
        <p:nvSpPr>
          <p:cNvPr id="80" name="TextBox 49"/>
          <p:cNvSpPr txBox="1"/>
          <p:nvPr/>
        </p:nvSpPr>
        <p:spPr>
          <a:xfrm>
            <a:off x="8550720" y="5323807"/>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-79</a:t>
            </a:r>
            <a:endParaRPr lang="en-US" sz="1200" b="1" dirty="0">
              <a:solidFill>
                <a:srgbClr val="000000"/>
              </a:solidFill>
            </a:endParaRPr>
          </a:p>
        </p:txBody>
      </p:sp>
      <p:sp>
        <p:nvSpPr>
          <p:cNvPr id="81" name="TextBox 49"/>
          <p:cNvSpPr txBox="1"/>
          <p:nvPr/>
        </p:nvSpPr>
        <p:spPr>
          <a:xfrm>
            <a:off x="8550720" y="5530471"/>
            <a:ext cx="533400"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-74</a:t>
            </a:r>
            <a:endParaRPr lang="en-US" sz="1200" b="1" dirty="0">
              <a:solidFill>
                <a:srgbClr val="000000"/>
              </a:solidFill>
            </a:endParaRPr>
          </a:p>
        </p:txBody>
      </p:sp>
      <p:sp>
        <p:nvSpPr>
          <p:cNvPr id="47" name="Rectangle 46"/>
          <p:cNvSpPr/>
          <p:nvPr/>
        </p:nvSpPr>
        <p:spPr>
          <a:xfrm>
            <a:off x="0" y="6101462"/>
            <a:ext cx="7924800" cy="707886"/>
          </a:xfrm>
          <a:prstGeom prst="rect">
            <a:avLst/>
          </a:prstGeom>
        </p:spPr>
        <p:txBody>
          <a:bodyPr wrap="square">
            <a:spAutoFit/>
          </a:bodyPr>
          <a:lstStyle/>
          <a:p>
            <a:pPr algn="just"/>
            <a:r>
              <a:rPr lang="en-US" sz="800" dirty="0">
                <a:ea typeface="Times New Roman" panose="02020603050405020304" pitchFamily="18" charset="0"/>
                <a:cs typeface="Times New Roman" panose="02020603050405020304" pitchFamily="18" charset="0"/>
              </a:rPr>
              <a:t>Q4: </a:t>
            </a:r>
            <a:r>
              <a:rPr lang="en-US" sz="800" dirty="0"/>
              <a:t>Currently, a private organization called the A-C-G-M-E — the Accreditation Council for Graduate Medical Education — is responsible for setting limits on the number of hours worked by medical residents. In 2011, the A-C-G-M-E capped shifts for first-year residents, physicians who just graduated from medical school, at a maximum of 16 hours in a row. Before 2011, first-year residents were allowed to work shifts of 28 hours in a row without sleep. The A-C-G-M-E now is considering a proposal to eliminate the 16-hour shift limit for first-year residents, allowing them to work shifts of up to 28 hours in a row without sleep. Do you support the proposal to increase the shift limit for first-year residents from 16 to 28 hours in a row without sleep? [</a:t>
            </a:r>
            <a:r>
              <a:rPr lang="en-US" sz="800" b="1" dirty="0"/>
              <a:t>IF YES/NO ASK</a:t>
            </a:r>
            <a:r>
              <a:rPr lang="en-US" sz="800" dirty="0"/>
              <a:t>: Is that strongly or not so strongly YES/NO?]</a:t>
            </a:r>
          </a:p>
        </p:txBody>
      </p:sp>
      <p:sp>
        <p:nvSpPr>
          <p:cNvPr id="3" name="TextBox 2"/>
          <p:cNvSpPr txBox="1"/>
          <p:nvPr/>
        </p:nvSpPr>
        <p:spPr>
          <a:xfrm>
            <a:off x="7038623" y="422859"/>
            <a:ext cx="861646" cy="307777"/>
          </a:xfrm>
          <a:prstGeom prst="rect">
            <a:avLst/>
          </a:prstGeom>
          <a:noFill/>
        </p:spPr>
        <p:txBody>
          <a:bodyPr wrap="square" rtlCol="0">
            <a:spAutoFit/>
          </a:bodyPr>
          <a:lstStyle/>
          <a:p>
            <a:r>
              <a:rPr lang="en-US" sz="1400" b="1" u="sng" dirty="0"/>
              <a:t>Support</a:t>
            </a:r>
          </a:p>
        </p:txBody>
      </p:sp>
      <p:sp>
        <p:nvSpPr>
          <p:cNvPr id="48" name="TextBox 47"/>
          <p:cNvSpPr txBox="1"/>
          <p:nvPr/>
        </p:nvSpPr>
        <p:spPr>
          <a:xfrm>
            <a:off x="5426971" y="414890"/>
            <a:ext cx="861646" cy="307777"/>
          </a:xfrm>
          <a:prstGeom prst="rect">
            <a:avLst/>
          </a:prstGeom>
          <a:noFill/>
        </p:spPr>
        <p:txBody>
          <a:bodyPr wrap="square" rtlCol="0">
            <a:spAutoFit/>
          </a:bodyPr>
          <a:lstStyle/>
          <a:p>
            <a:r>
              <a:rPr lang="en-US" sz="1400" b="1" u="sng" dirty="0"/>
              <a:t>Oppose</a:t>
            </a:r>
          </a:p>
        </p:txBody>
      </p:sp>
    </p:spTree>
    <p:extLst>
      <p:ext uri="{BB962C8B-B14F-4D97-AF65-F5344CB8AC3E}">
        <p14:creationId xmlns:p14="http://schemas.microsoft.com/office/powerpoint/2010/main" val="30107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93112966"/>
              </p:ext>
            </p:extLst>
          </p:nvPr>
        </p:nvGraphicFramePr>
        <p:xfrm>
          <a:off x="159773" y="1024128"/>
          <a:ext cx="8763000" cy="474784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76200" y="2613730"/>
            <a:ext cx="8991600" cy="738664"/>
          </a:xfrm>
          <a:prstGeom prst="rect">
            <a:avLst/>
          </a:prstGeom>
          <a:solidFill>
            <a:schemeClr val="tx2"/>
          </a:solidFill>
          <a:ln w="25400">
            <a:solidFill>
              <a:schemeClr val="tx1"/>
            </a:solidFill>
            <a:prstDash val="sysDot"/>
          </a:ln>
        </p:spPr>
        <p:txBody>
          <a:bodyPr wrap="square">
            <a:spAutoFit/>
          </a:bodyPr>
          <a:lstStyle/>
          <a:p>
            <a:pPr algn="just"/>
            <a:r>
              <a:rPr lang="en-US" sz="1400" dirty="0">
                <a:solidFill>
                  <a:schemeClr val="bg1"/>
                </a:solidFill>
              </a:rPr>
              <a:t>The 16-hour cap was imposed for several reasons, including evidence that residents working shifts of 24 or more hours make more medical errors when treating patients than residents working 16 hours or less. Residents working longer hours are also more likely to accidentally injure themselves when treating patients, have car accidents, and become depressed.</a:t>
            </a:r>
          </a:p>
        </p:txBody>
      </p:sp>
      <p:sp>
        <p:nvSpPr>
          <p:cNvPr id="2" name="Title 1"/>
          <p:cNvSpPr>
            <a:spLocks noGrp="1"/>
          </p:cNvSpPr>
          <p:nvPr>
            <p:ph type="title"/>
          </p:nvPr>
        </p:nvSpPr>
        <p:spPr>
          <a:xfrm>
            <a:off x="647136" y="56869"/>
            <a:ext cx="7788275" cy="1058863"/>
          </a:xfrm>
        </p:spPr>
        <p:txBody>
          <a:bodyPr/>
          <a:lstStyle/>
          <a:p>
            <a:r>
              <a:rPr lang="en-US" sz="1800" dirty="0"/>
              <a:t>After hearing arguments on both sides of the issue, </a:t>
            </a:r>
            <a:r>
              <a:rPr lang="en-US" sz="1800" dirty="0" smtClean="0"/>
              <a:t>respondents </a:t>
            </a:r>
            <a:r>
              <a:rPr lang="en-US" sz="1800" dirty="0"/>
              <a:t>remain strongly opposed to a proposal to increase the first-year resident shift limit from 16 to 28 hours.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8</a:t>
            </a:fld>
            <a:endParaRPr lang="en-US" dirty="0">
              <a:solidFill>
                <a:srgbClr val="000000"/>
              </a:solidFill>
            </a:endParaRPr>
          </a:p>
        </p:txBody>
      </p:sp>
      <p:sp>
        <p:nvSpPr>
          <p:cNvPr id="5" name="Rectangle 4"/>
          <p:cNvSpPr/>
          <p:nvPr/>
        </p:nvSpPr>
        <p:spPr>
          <a:xfrm>
            <a:off x="0" y="6019800"/>
            <a:ext cx="7998864" cy="830997"/>
          </a:xfrm>
          <a:prstGeom prst="rect">
            <a:avLst/>
          </a:prstGeom>
        </p:spPr>
        <p:txBody>
          <a:bodyPr wrap="square">
            <a:spAutoFit/>
          </a:bodyPr>
          <a:lstStyle/>
          <a:p>
            <a:pPr algn="just"/>
            <a:r>
              <a:rPr lang="en-US" sz="800" dirty="0">
                <a:ea typeface="Times New Roman" panose="02020603050405020304" pitchFamily="18" charset="0"/>
                <a:cs typeface="Times New Roman" panose="02020603050405020304" pitchFamily="18" charset="0"/>
              </a:rPr>
              <a:t>Q5: </a:t>
            </a:r>
            <a:r>
              <a:rPr lang="en-US" sz="800" dirty="0"/>
              <a:t>Now I would like to give you some additional information about this proposal. </a:t>
            </a:r>
            <a:r>
              <a:rPr lang="en-US" sz="800" b="1" dirty="0"/>
              <a:t>[ROTATE STATEMENTS] </a:t>
            </a:r>
            <a:r>
              <a:rPr lang="en-US" sz="800" dirty="0"/>
              <a:t>The 16-hour cap was imposed for several reasons, including evidence that residents working shifts of 24 or more hours make more medical errors when treating patients than residents working 16 hours or less. Residents working longer hours are also more likely to accidentally injure themselves when treating patients, have car accidents, and become depressed. Many in the medical community oppose the 16-hour cap. They point out that shorter shifts lead to more transitions in care between doctors, which also could contribute to medical errors. Opponents of the shorter shifts also argue that they interfere with the training and education of residents. Do you support the proposal to increase the shift limit for first-year residents from 16 to 28 hours in a row without sleep? [</a:t>
            </a:r>
            <a:r>
              <a:rPr lang="en-US" sz="800" b="1" dirty="0"/>
              <a:t>IF YES/NO ASK</a:t>
            </a:r>
            <a:r>
              <a:rPr lang="en-US" sz="800" dirty="0"/>
              <a:t>: Is that strongly or not so strongly YES/NO?]</a:t>
            </a:r>
          </a:p>
        </p:txBody>
      </p:sp>
      <p:sp>
        <p:nvSpPr>
          <p:cNvPr id="11" name="TextBox 10"/>
          <p:cNvSpPr txBox="1"/>
          <p:nvPr/>
        </p:nvSpPr>
        <p:spPr>
          <a:xfrm>
            <a:off x="2601191" y="3869685"/>
            <a:ext cx="723900" cy="461665"/>
          </a:xfrm>
          <a:prstGeom prst="rect">
            <a:avLst/>
          </a:prstGeom>
          <a:noFill/>
        </p:spPr>
        <p:txBody>
          <a:bodyPr wrap="square" rtlCol="0">
            <a:spAutoFit/>
          </a:bodyPr>
          <a:lstStyle/>
          <a:p>
            <a:r>
              <a:rPr lang="en-US" sz="2400" b="1" i="1" dirty="0">
                <a:solidFill>
                  <a:schemeClr val="accent1"/>
                </a:solidFill>
              </a:rPr>
              <a:t>-76</a:t>
            </a:r>
          </a:p>
        </p:txBody>
      </p:sp>
      <p:sp>
        <p:nvSpPr>
          <p:cNvPr id="8" name="Rectangle 7"/>
          <p:cNvSpPr/>
          <p:nvPr/>
        </p:nvSpPr>
        <p:spPr>
          <a:xfrm>
            <a:off x="76200" y="1739205"/>
            <a:ext cx="8991600" cy="738664"/>
          </a:xfrm>
          <a:prstGeom prst="rect">
            <a:avLst/>
          </a:prstGeom>
          <a:solidFill>
            <a:schemeClr val="accent1"/>
          </a:solidFill>
          <a:ln w="25400">
            <a:solidFill>
              <a:schemeClr val="tx1"/>
            </a:solidFill>
            <a:prstDash val="sysDot"/>
          </a:ln>
        </p:spPr>
        <p:txBody>
          <a:bodyPr wrap="square">
            <a:spAutoFit/>
          </a:bodyPr>
          <a:lstStyle/>
          <a:p>
            <a:pPr algn="just"/>
            <a:r>
              <a:rPr lang="en-US" sz="1400" dirty="0">
                <a:solidFill>
                  <a:schemeClr val="bg1"/>
                </a:solidFill>
              </a:rPr>
              <a:t>Many in the medical community oppose the 16-hour cap. They point out that shorter shifts lead to more transitions in care between doctors, which also could contribute to medical errors. Opponents of the shorter shifts also argue that they interfere with the training and education of residents.</a:t>
            </a:r>
          </a:p>
        </p:txBody>
      </p:sp>
    </p:spTree>
    <p:extLst>
      <p:ext uri="{BB962C8B-B14F-4D97-AF65-F5344CB8AC3E}">
        <p14:creationId xmlns:p14="http://schemas.microsoft.com/office/powerpoint/2010/main" val="298903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08146657"/>
              </p:ext>
            </p:extLst>
          </p:nvPr>
        </p:nvGraphicFramePr>
        <p:xfrm>
          <a:off x="190500" y="1287464"/>
          <a:ext cx="8763000" cy="503713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6200" y="1739205"/>
            <a:ext cx="8991600" cy="738664"/>
          </a:xfrm>
          <a:prstGeom prst="rect">
            <a:avLst/>
          </a:prstGeom>
          <a:solidFill>
            <a:schemeClr val="bg1">
              <a:lumMod val="85000"/>
            </a:schemeClr>
          </a:solidFill>
          <a:ln w="25400">
            <a:solidFill>
              <a:schemeClr val="tx1"/>
            </a:solidFill>
            <a:prstDash val="sysDot"/>
          </a:ln>
        </p:spPr>
        <p:txBody>
          <a:bodyPr wrap="square">
            <a:spAutoFit/>
          </a:bodyPr>
          <a:lstStyle/>
          <a:p>
            <a:pPr algn="just"/>
            <a:r>
              <a:rPr lang="en-US" sz="1400" dirty="0"/>
              <a:t>The ACGME currently caps shifts for medical residents in their </a:t>
            </a:r>
            <a:r>
              <a:rPr lang="en-US" sz="1400" b="1" dirty="0"/>
              <a:t>second year and above </a:t>
            </a:r>
            <a:r>
              <a:rPr lang="en-US" sz="1400" dirty="0"/>
              <a:t>at a maximum of 28 hours without sleep. Some have proposed reducing this cap from 28 hours to a maximum of 16 hours in a row. Do you support the proposal to decrease the shift limit for 2</a:t>
            </a:r>
            <a:r>
              <a:rPr lang="en-US" sz="1400" baseline="30000" dirty="0"/>
              <a:t>nd</a:t>
            </a:r>
            <a:r>
              <a:rPr lang="en-US" sz="1400" dirty="0"/>
              <a:t> year and above residents from 28 hours to a maximum of 16 hours in a row?</a:t>
            </a:r>
          </a:p>
        </p:txBody>
      </p:sp>
      <p:sp>
        <p:nvSpPr>
          <p:cNvPr id="2" name="Title 1"/>
          <p:cNvSpPr>
            <a:spLocks noGrp="1"/>
          </p:cNvSpPr>
          <p:nvPr>
            <p:ph type="title"/>
          </p:nvPr>
        </p:nvSpPr>
        <p:spPr>
          <a:xfrm>
            <a:off x="413239" y="228600"/>
            <a:ext cx="8440616" cy="1058863"/>
          </a:xfrm>
        </p:spPr>
        <p:txBody>
          <a:bodyPr/>
          <a:lstStyle/>
          <a:p>
            <a:r>
              <a:rPr lang="en-US" sz="1800" dirty="0"/>
              <a:t>With almost equally intense support, </a:t>
            </a:r>
            <a:r>
              <a:rPr lang="en-US" sz="1800" dirty="0" smtClean="0"/>
              <a:t>respondents </a:t>
            </a:r>
            <a:r>
              <a:rPr lang="en-US" sz="1800" dirty="0"/>
              <a:t>want to reduce the ACGME shift limit for medical residents in their second year and above from 28 hours to 16 hours.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9</a:t>
            </a:fld>
            <a:endParaRPr lang="en-US" dirty="0">
              <a:solidFill>
                <a:srgbClr val="000000"/>
              </a:solidFill>
            </a:endParaRPr>
          </a:p>
        </p:txBody>
      </p:sp>
      <p:sp>
        <p:nvSpPr>
          <p:cNvPr id="5" name="Rectangle 4"/>
          <p:cNvSpPr/>
          <p:nvPr/>
        </p:nvSpPr>
        <p:spPr>
          <a:xfrm>
            <a:off x="0" y="6350169"/>
            <a:ext cx="7924800" cy="507831"/>
          </a:xfrm>
          <a:prstGeom prst="rect">
            <a:avLst/>
          </a:prstGeom>
        </p:spPr>
        <p:txBody>
          <a:bodyPr wrap="square">
            <a:spAutoFit/>
          </a:bodyPr>
          <a:lstStyle/>
          <a:p>
            <a:r>
              <a:rPr lang="en-US" sz="900" dirty="0">
                <a:ea typeface="Times New Roman" panose="02020603050405020304" pitchFamily="18" charset="0"/>
                <a:cs typeface="Times New Roman" panose="02020603050405020304" pitchFamily="18" charset="0"/>
              </a:rPr>
              <a:t>Q6: </a:t>
            </a:r>
            <a:r>
              <a:rPr lang="en-US" sz="900" dirty="0"/>
              <a:t>The A-C-G-M-E currently caps shifts for medical residents in their </a:t>
            </a:r>
            <a:r>
              <a:rPr lang="en-US" sz="900" b="1" dirty="0"/>
              <a:t>second year and above </a:t>
            </a:r>
            <a:r>
              <a:rPr lang="en-US" sz="900" dirty="0"/>
              <a:t>at a maximum of 28 hours without sleep. Some have proposed reducing this cap from 28 hours to a maximum of 16 hours in a row. Do you support the proposal to decrease the shift limit for 2nd year and above residents from 28 hours to a maximum of 16 hours in a row? [</a:t>
            </a:r>
            <a:r>
              <a:rPr lang="en-US" sz="900" b="1" dirty="0"/>
              <a:t>IF YES/NO ASK</a:t>
            </a:r>
            <a:r>
              <a:rPr lang="en-US" sz="900" dirty="0"/>
              <a:t>: Is that strongly or not so strongly YES/NO?]</a:t>
            </a:r>
          </a:p>
        </p:txBody>
      </p:sp>
      <p:sp>
        <p:nvSpPr>
          <p:cNvPr id="10" name="TextBox 9"/>
          <p:cNvSpPr txBox="1"/>
          <p:nvPr/>
        </p:nvSpPr>
        <p:spPr>
          <a:xfrm>
            <a:off x="3074448" y="3736262"/>
            <a:ext cx="723900" cy="461665"/>
          </a:xfrm>
          <a:prstGeom prst="rect">
            <a:avLst/>
          </a:prstGeom>
          <a:noFill/>
        </p:spPr>
        <p:txBody>
          <a:bodyPr wrap="square" rtlCol="0">
            <a:spAutoFit/>
          </a:bodyPr>
          <a:lstStyle/>
          <a:p>
            <a:r>
              <a:rPr lang="en-US" sz="2400" b="1" i="1" dirty="0">
                <a:solidFill>
                  <a:schemeClr val="tx2"/>
                </a:solidFill>
              </a:rPr>
              <a:t>+66</a:t>
            </a:r>
          </a:p>
        </p:txBody>
      </p:sp>
    </p:spTree>
    <p:extLst>
      <p:ext uri="{BB962C8B-B14F-4D97-AF65-F5344CB8AC3E}">
        <p14:creationId xmlns:p14="http://schemas.microsoft.com/office/powerpoint/2010/main" val="158765801"/>
      </p:ext>
    </p:extLst>
  </p:cSld>
  <p:clrMapOvr>
    <a:masterClrMapping/>
  </p:clrMapOvr>
</p:sld>
</file>

<file path=ppt/theme/theme1.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7650</TotalTime>
  <Words>3155</Words>
  <Application>Microsoft Office PowerPoint</Application>
  <PresentationFormat>On-screen Show (4:3)</PresentationFormat>
  <Paragraphs>395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tiled watermark</vt:lpstr>
      <vt:lpstr>Medical Resident Work Hours</vt:lpstr>
      <vt:lpstr>Methodology of Survey</vt:lpstr>
      <vt:lpstr>Demographics of Respondents</vt:lpstr>
      <vt:lpstr>Summary of Findings – Support for Shift Limits</vt:lpstr>
      <vt:lpstr>Summary of Findings – Effects of Long Hours </vt:lpstr>
      <vt:lpstr>The vast majority of respondents oppose a proposal to eliminate the ACGME’s 16-hour shift limit for first-year residents.</vt:lpstr>
      <vt:lpstr>All groups of respondents overwhelmingly oppose eliminating the 16-hour shift limit for first-year residents.</vt:lpstr>
      <vt:lpstr>After hearing arguments on both sides of the issue, respondents remain strongly opposed to a proposal to increase the first-year resident shift limit from 16 to 28 hours. </vt:lpstr>
      <vt:lpstr>With almost equally intense support, respondents want to reduce the ACGME shift limit for medical residents in their second year and above from 28 hours to 16 hours.</vt:lpstr>
      <vt:lpstr>Democrats and Republicans are equally likely to support reducing the shift limit from 28 to 16 hours for second-year residents and above, while 72% of independents agree.</vt:lpstr>
      <vt:lpstr>Knowing that their doctor has been on duty for more than 16 hours without sleeping makes respondents anxious and want to be seen by a different doctor. </vt:lpstr>
      <vt:lpstr>Strong majorities of all demographics are likely to feel anxious upon learning that their doctor has been working for more than 16 hours without sleeping.</vt:lpstr>
      <vt:lpstr>Strong majorities of all demographics are likely to want to be treated by a different doctor upon learning that theirs has been working for more than 16 hours without sleeping.</vt:lpstr>
      <vt:lpstr>Respondents strongly desire to be informed if admitted to an experimental hospital that allows first-year residents to work for 28 or more hours in a row without sleeping.</vt:lpstr>
      <vt:lpstr>Strong majorities of all demographics want to be informed if admitted to an experimental hospital that allows first-year residents to work 28 or more hours in a row without sleeping. Independents are slightly less supportive than respondents overall.</vt:lpstr>
      <vt:lpstr>A majority of respondents believe that medical residents work twelve to twenty hour shifts.</vt:lpstr>
      <vt:lpstr>While most respondents think medical residents are working 12 to 20 hour shifts, a large majority think shifts should be a maximum of 12 hours or less.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Resident Work Hours</dc:title>
  <dc:creator>Zoe Grotophorst</dc:creator>
  <cp:lastModifiedBy>Sammy Almashat</cp:lastModifiedBy>
  <cp:revision>95</cp:revision>
  <dcterms:created xsi:type="dcterms:W3CDTF">2016-08-10T17:13:48Z</dcterms:created>
  <dcterms:modified xsi:type="dcterms:W3CDTF">2016-09-13T15:52:55Z</dcterms:modified>
</cp:coreProperties>
</file>